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notesMasterIdLst>
    <p:notesMasterId r:id="rId54"/>
  </p:notesMasterIdLst>
  <p:handoutMasterIdLst>
    <p:handoutMasterId r:id="rId55"/>
  </p:handoutMasterIdLst>
  <p:sldIdLst>
    <p:sldId id="315" r:id="rId2"/>
    <p:sldId id="351" r:id="rId3"/>
    <p:sldId id="357" r:id="rId4"/>
    <p:sldId id="358" r:id="rId5"/>
    <p:sldId id="268" r:id="rId6"/>
    <p:sldId id="262" r:id="rId7"/>
    <p:sldId id="372" r:id="rId8"/>
    <p:sldId id="261" r:id="rId9"/>
    <p:sldId id="260" r:id="rId10"/>
    <p:sldId id="269" r:id="rId11"/>
    <p:sldId id="265" r:id="rId12"/>
    <p:sldId id="334" r:id="rId13"/>
    <p:sldId id="286" r:id="rId14"/>
    <p:sldId id="362" r:id="rId15"/>
    <p:sldId id="283" r:id="rId16"/>
    <p:sldId id="282" r:id="rId17"/>
    <p:sldId id="288" r:id="rId18"/>
    <p:sldId id="284" r:id="rId19"/>
    <p:sldId id="285" r:id="rId20"/>
    <p:sldId id="270" r:id="rId21"/>
    <p:sldId id="275" r:id="rId22"/>
    <p:sldId id="366" r:id="rId23"/>
    <p:sldId id="272" r:id="rId24"/>
    <p:sldId id="367" r:id="rId25"/>
    <p:sldId id="369" r:id="rId26"/>
    <p:sldId id="353" r:id="rId27"/>
    <p:sldId id="303" r:id="rId28"/>
    <p:sldId id="302" r:id="rId29"/>
    <p:sldId id="309" r:id="rId30"/>
    <p:sldId id="305" r:id="rId31"/>
    <p:sldId id="307" r:id="rId32"/>
    <p:sldId id="308" r:id="rId33"/>
    <p:sldId id="370" r:id="rId34"/>
    <p:sldId id="304" r:id="rId35"/>
    <p:sldId id="359" r:id="rId36"/>
    <p:sldId id="363" r:id="rId37"/>
    <p:sldId id="361" r:id="rId38"/>
    <p:sldId id="360" r:id="rId39"/>
    <p:sldId id="364" r:id="rId40"/>
    <p:sldId id="365" r:id="rId41"/>
    <p:sldId id="290" r:id="rId42"/>
    <p:sldId id="368" r:id="rId43"/>
    <p:sldId id="335" r:id="rId44"/>
    <p:sldId id="297" r:id="rId45"/>
    <p:sldId id="354" r:id="rId46"/>
    <p:sldId id="323" r:id="rId47"/>
    <p:sldId id="322" r:id="rId48"/>
    <p:sldId id="355" r:id="rId49"/>
    <p:sldId id="356" r:id="rId50"/>
    <p:sldId id="292" r:id="rId51"/>
    <p:sldId id="371" r:id="rId52"/>
    <p:sldId id="293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9081" autoAdjust="0"/>
  </p:normalViewPr>
  <p:slideViewPr>
    <p:cSldViewPr snapToGrid="0" snapToObjects="1">
      <p:cViewPr varScale="1">
        <p:scale>
          <a:sx n="72" d="100"/>
          <a:sy n="72" d="100"/>
        </p:scale>
        <p:origin x="65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08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3D3C4-69BB-4175-8FDC-0B813A8E9E9D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C1D29-004A-412D-8B14-85FD38714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22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02CA0-917C-8D4E-B22E-EFD0B7B1F995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BD1D9-A6A8-594B-8462-30B93C455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63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C5EA-9955-A74F-8340-83379B92E04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FF0E-BF5D-7F4B-A937-D16AA40A19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DA4C5EA-9955-A74F-8340-83379B92E04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FF0E-BF5D-7F4B-A937-D16AA40A1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DA4C5EA-9955-A74F-8340-83379B92E04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FF0E-BF5D-7F4B-A937-D16AA40A19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DA4C5EA-9955-A74F-8340-83379B92E04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FF0E-BF5D-7F4B-A937-D16AA40A19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C5EA-9955-A74F-8340-83379B92E04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FF0E-BF5D-7F4B-A937-D16AA40A1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C5EA-9955-A74F-8340-83379B92E04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FF0E-BF5D-7F4B-A937-D16AA40A1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C5EA-9955-A74F-8340-83379B92E04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FF0E-BF5D-7F4B-A937-D16AA40A19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C5EA-9955-A74F-8340-83379B92E04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FF0E-BF5D-7F4B-A937-D16AA40A1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C5EA-9955-A74F-8340-83379B92E04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FF0E-BF5D-7F4B-A937-D16AA40A1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C5EA-9955-A74F-8340-83379B92E04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FF0E-BF5D-7F4B-A937-D16AA40A1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C5EA-9955-A74F-8340-83379B92E04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FF0E-BF5D-7F4B-A937-D16AA40A19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C5EA-9955-A74F-8340-83379B92E04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FF0E-BF5D-7F4B-A937-D16AA40A19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C5EA-9955-A74F-8340-83379B92E04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FF0E-BF5D-7F4B-A937-D16AA40A19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C5EA-9955-A74F-8340-83379B92E04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FF0E-BF5D-7F4B-A937-D16AA40A19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DA4C5EA-9955-A74F-8340-83379B92E04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75FF0E-BF5D-7F4B-A937-D16AA40A19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3772" y="1734183"/>
            <a:ext cx="6455230" cy="3040743"/>
          </a:xfrm>
        </p:spPr>
        <p:txBody>
          <a:bodyPr/>
          <a:lstStyle/>
          <a:p>
            <a:r>
              <a:rPr lang="en-US" sz="4800" dirty="0"/>
              <a:t>All-Missouri Awards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19" y="526142"/>
            <a:ext cx="2620191" cy="272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88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2020</a:t>
            </a:r>
            <a:br>
              <a:rPr lang="en-US" dirty="0"/>
            </a:br>
            <a:r>
              <a:rPr lang="en-US" b="1" dirty="0"/>
              <a:t>Sports Broadcast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6946"/>
            <a:ext cx="7258213" cy="3890356"/>
          </a:xfrm>
        </p:spPr>
        <p:txBody>
          <a:bodyPr>
            <a:normAutofit/>
          </a:bodyPr>
          <a:lstStyle/>
          <a:p>
            <a:r>
              <a:rPr lang="en-US" dirty="0"/>
              <a:t>KNET News -- Staff – “Basehor vs. Aquinas Championship”</a:t>
            </a:r>
          </a:p>
          <a:p>
            <a:r>
              <a:rPr lang="en-US" dirty="0"/>
              <a:t>KHS-TV -- BBN Staff – “BBN Kearney vs. Raytown South”</a:t>
            </a:r>
          </a:p>
          <a:p>
            <a:r>
              <a:rPr lang="en-US" dirty="0"/>
              <a:t>KFOI Sports -- Staff – “FO v WC Girls Varsity Basketball”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592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2020</a:t>
            </a:r>
            <a:br>
              <a:rPr lang="en-US" dirty="0"/>
            </a:br>
            <a:r>
              <a:rPr lang="en-US" b="1" dirty="0"/>
              <a:t>Sports Feature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2626"/>
            <a:ext cx="8229600" cy="456537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Greyhound News Network -- Liv </a:t>
            </a:r>
            <a:r>
              <a:rPr lang="en-US" dirty="0" err="1"/>
              <a:t>Tennill</a:t>
            </a:r>
            <a:r>
              <a:rPr lang="en-US" dirty="0"/>
              <a:t> – “D1 Pressures”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South Side Scoop -- </a:t>
            </a:r>
            <a:r>
              <a:rPr lang="de-DE" dirty="0"/>
              <a:t>Tatum Lierman and Mandie Kerr – “</a:t>
            </a:r>
            <a:r>
              <a:rPr lang="en-US" dirty="0"/>
              <a:t>Fencing on the Rise”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Tiger Broadcast -- Carly Roberts and Kyle </a:t>
            </a:r>
            <a:r>
              <a:rPr lang="en-US" dirty="0" err="1"/>
              <a:t>Gerding</a:t>
            </a:r>
            <a:r>
              <a:rPr lang="en-US" dirty="0"/>
              <a:t> – “Friday Night Mic”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Trojan TV News -- Alicia Stout and Salome </a:t>
            </a:r>
            <a:r>
              <a:rPr lang="en-US" dirty="0" err="1"/>
              <a:t>Yimer</a:t>
            </a:r>
            <a:r>
              <a:rPr lang="en-US" dirty="0"/>
              <a:t> – “From Park Hill to the NBA”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Patriot Vision -- Jaydon Dickinson and Zane Acuna – “Lennox's Legacy”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Blue Jay Journal TV -- Megan Duncan – “Let's Go, Blues!”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Tiger Broadcast -- Olivia McKee and Amaya House – “More than a Coach”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05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Newspaper 2020</a:t>
            </a:r>
            <a:br>
              <a:rPr lang="en-US" dirty="0"/>
            </a:br>
            <a:r>
              <a:rPr lang="en-US" dirty="0"/>
              <a:t>Overall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93321"/>
            <a:ext cx="7662864" cy="3819537"/>
          </a:xfrm>
        </p:spPr>
        <p:txBody>
          <a:bodyPr>
            <a:normAutofit/>
          </a:bodyPr>
          <a:lstStyle/>
          <a:p>
            <a:r>
              <a:rPr lang="en-US" dirty="0"/>
              <a:t>Le Journal -- Kamryn Rogers and Ava Stoltz </a:t>
            </a:r>
          </a:p>
          <a:p>
            <a:r>
              <a:rPr lang="en-US" dirty="0"/>
              <a:t>Spotlight -- </a:t>
            </a:r>
            <a:r>
              <a:rPr lang="en-US" dirty="0" err="1"/>
              <a:t>Ainslee</a:t>
            </a:r>
            <a:r>
              <a:rPr lang="en-US" dirty="0"/>
              <a:t> Harkins </a:t>
            </a:r>
          </a:p>
          <a:p>
            <a:r>
              <a:rPr lang="en-US" dirty="0"/>
              <a:t>The Dart -- Staff </a:t>
            </a:r>
          </a:p>
          <a:p>
            <a:r>
              <a:rPr lang="en-US" dirty="0"/>
              <a:t>Wingspan -- Staff </a:t>
            </a:r>
          </a:p>
          <a:p>
            <a:r>
              <a:rPr lang="en-US" dirty="0"/>
              <a:t>Talon -- Makenzie Hooton, Hailey Milliken and Staff </a:t>
            </a:r>
          </a:p>
          <a:p>
            <a:r>
              <a:rPr lang="en-US" dirty="0"/>
              <a:t>The Globe -- Grace Snelling and Lila Taylor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56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50" dirty="0"/>
              <a:t>Newspaper/Newsmagazine 2020</a:t>
            </a:r>
            <a:br>
              <a:rPr lang="en-US" sz="4450" dirty="0"/>
            </a:br>
            <a:r>
              <a:rPr lang="en-US" sz="4450" b="1" dirty="0"/>
              <a:t>Cartoon/Infographic</a:t>
            </a:r>
            <a:endParaRPr lang="en-US" sz="44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2465" y="2809703"/>
            <a:ext cx="7223760" cy="2800854"/>
          </a:xfrm>
        </p:spPr>
        <p:txBody>
          <a:bodyPr>
            <a:normAutofit/>
          </a:bodyPr>
          <a:lstStyle/>
          <a:p>
            <a:r>
              <a:rPr lang="en-US" dirty="0"/>
              <a:t>The Rock -- Anna Xu and Turner DeArmond – “Fashion of the Decade”</a:t>
            </a:r>
          </a:p>
          <a:p>
            <a:r>
              <a:rPr lang="en-US" dirty="0"/>
              <a:t>Le Journal -- Jenna </a:t>
            </a:r>
            <a:r>
              <a:rPr lang="en-US" dirty="0" err="1"/>
              <a:t>Barackman</a:t>
            </a:r>
            <a:r>
              <a:rPr lang="en-US" dirty="0"/>
              <a:t> and Paula Sweeney – “Mind Over Matter”</a:t>
            </a:r>
          </a:p>
          <a:p>
            <a:r>
              <a:rPr lang="en-US" dirty="0"/>
              <a:t>Wingspan -- Nadia May – “Run, fight, hide”</a:t>
            </a:r>
            <a:endParaRPr lang="en-US" i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39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50" dirty="0"/>
              <a:t>Newspaper/Newsmagazine 2020</a:t>
            </a:r>
            <a:br>
              <a:rPr lang="en-US" sz="4450" dirty="0"/>
            </a:br>
            <a:r>
              <a:rPr lang="en-US" sz="4450" b="1" dirty="0"/>
              <a:t>Entertainment Review</a:t>
            </a:r>
            <a:endParaRPr lang="en-US" sz="44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2465" y="2809703"/>
            <a:ext cx="7223760" cy="2800854"/>
          </a:xfrm>
        </p:spPr>
        <p:txBody>
          <a:bodyPr>
            <a:normAutofit/>
          </a:bodyPr>
          <a:lstStyle/>
          <a:p>
            <a:r>
              <a:rPr lang="en-US" dirty="0"/>
              <a:t>Le Journal -- Kamryn Rogers – “Jesus is King, but Yeezy is not God”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93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50" dirty="0"/>
              <a:t>Newspaper/Newsmagazine 2020</a:t>
            </a:r>
            <a:br>
              <a:rPr lang="en-US" sz="4450" dirty="0"/>
            </a:br>
            <a:r>
              <a:rPr lang="en-US" sz="4450" b="1" dirty="0"/>
              <a:t>Feature Story</a:t>
            </a:r>
            <a:endParaRPr lang="en-US" sz="44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5878"/>
            <a:ext cx="8038655" cy="455212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Advocate -- Alyssa </a:t>
            </a:r>
            <a:r>
              <a:rPr lang="en-US" dirty="0" err="1"/>
              <a:t>Luecke</a:t>
            </a:r>
            <a:r>
              <a:rPr lang="en-US" dirty="0"/>
              <a:t> – “Inked Up”</a:t>
            </a:r>
          </a:p>
          <a:p>
            <a:r>
              <a:rPr lang="en-US" dirty="0"/>
              <a:t>The Advocate -- Willa </a:t>
            </a:r>
            <a:r>
              <a:rPr lang="en-US" dirty="0" err="1"/>
              <a:t>Reust</a:t>
            </a:r>
            <a:r>
              <a:rPr lang="en-US" dirty="0"/>
              <a:t> and Miles Hellebusch – “Kick It Up a Notch”</a:t>
            </a:r>
          </a:p>
          <a:p>
            <a:r>
              <a:rPr lang="en-US" dirty="0"/>
              <a:t>The View -- Kiana Fernandes – “Wonderful Writers”</a:t>
            </a:r>
          </a:p>
          <a:p>
            <a:r>
              <a:rPr lang="en-US" dirty="0"/>
              <a:t>The Globe -- Grace Snelling, Ella Cuneo, Shane </a:t>
            </a:r>
            <a:r>
              <a:rPr lang="en-US" dirty="0" err="1"/>
              <a:t>LaGesse</a:t>
            </a:r>
            <a:r>
              <a:rPr lang="en-US" dirty="0"/>
              <a:t>, Kaitlyn Tran, Kaia Mills-Lee and Emma Baum – “Caught in the Crossfire”</a:t>
            </a:r>
          </a:p>
          <a:p>
            <a:r>
              <a:rPr lang="en-US" dirty="0"/>
              <a:t>The Globe -- Siddhi Narayan, Sofia </a:t>
            </a:r>
            <a:r>
              <a:rPr lang="en-US" dirty="0" err="1"/>
              <a:t>Erlin</a:t>
            </a:r>
            <a:r>
              <a:rPr lang="en-US" dirty="0"/>
              <a:t>, Victoria Fan, Noor </a:t>
            </a:r>
            <a:r>
              <a:rPr lang="en-US" dirty="0" err="1"/>
              <a:t>Jerath</a:t>
            </a:r>
            <a:r>
              <a:rPr lang="en-US" dirty="0"/>
              <a:t> and Kaitlyn Tran – “Disorder”</a:t>
            </a:r>
          </a:p>
          <a:p>
            <a:r>
              <a:rPr lang="en-US" dirty="0"/>
              <a:t>The Globe -- Grace Snelling, Sara </a:t>
            </a:r>
            <a:r>
              <a:rPr lang="en-US" dirty="0" err="1"/>
              <a:t>Stemmler</a:t>
            </a:r>
            <a:r>
              <a:rPr lang="en-US" dirty="0"/>
              <a:t>, Lila Taylor, Sarah Baker and Disha Chatterjee – “HB 126”</a:t>
            </a:r>
          </a:p>
          <a:p>
            <a:r>
              <a:rPr lang="en-US" dirty="0"/>
              <a:t>The Globe -- Lila Taylor, Vivian Chen, James Malone, </a:t>
            </a:r>
            <a:r>
              <a:rPr lang="en-US" dirty="0" err="1"/>
              <a:t>Yiyun</a:t>
            </a:r>
            <a:r>
              <a:rPr lang="en-US" dirty="0"/>
              <a:t> Xu and Sava </a:t>
            </a:r>
            <a:r>
              <a:rPr lang="en-US" dirty="0" err="1"/>
              <a:t>Tamanaha</a:t>
            </a:r>
            <a:r>
              <a:rPr lang="en-US" dirty="0"/>
              <a:t> – “VAPE”</a:t>
            </a:r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39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8154"/>
            <a:ext cx="8229600" cy="1143000"/>
          </a:xfrm>
        </p:spPr>
        <p:txBody>
          <a:bodyPr/>
          <a:lstStyle/>
          <a:p>
            <a:r>
              <a:rPr lang="en-US" sz="4450" dirty="0"/>
              <a:t>Newspaper/Newsmagazine 2020</a:t>
            </a:r>
            <a:br>
              <a:rPr lang="en-US" sz="4500" dirty="0"/>
            </a:br>
            <a:r>
              <a:rPr lang="en-US" sz="4450" b="1" dirty="0"/>
              <a:t>News Story </a:t>
            </a:r>
            <a:endParaRPr lang="en-US" sz="44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9322"/>
            <a:ext cx="8520546" cy="404050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View -- Grace Parrott – “Anticipating the ACT”</a:t>
            </a:r>
          </a:p>
          <a:p>
            <a:r>
              <a:rPr lang="en-US" dirty="0"/>
              <a:t>Wingspan -- Lucy Cave – “</a:t>
            </a:r>
            <a:r>
              <a:rPr lang="en-US" dirty="0" err="1"/>
              <a:t>CLEPing</a:t>
            </a:r>
            <a:r>
              <a:rPr lang="en-US" dirty="0"/>
              <a:t> your credits”</a:t>
            </a:r>
          </a:p>
          <a:p>
            <a:r>
              <a:rPr lang="en-US" dirty="0"/>
              <a:t>The Dart -- Faith Andrews-O'Neal – “Climate activists demand change”</a:t>
            </a:r>
          </a:p>
          <a:p>
            <a:r>
              <a:rPr lang="en-US" dirty="0"/>
              <a:t>Le Journal -- Avery </a:t>
            </a:r>
            <a:r>
              <a:rPr lang="en-US" dirty="0" err="1"/>
              <a:t>Brundige</a:t>
            </a:r>
            <a:r>
              <a:rPr lang="en-US" dirty="0"/>
              <a:t> and Maggie McKinney – “Clouded Judgment”</a:t>
            </a:r>
          </a:p>
          <a:p>
            <a:r>
              <a:rPr lang="en-US" dirty="0"/>
              <a:t>The Jag -- Emily Wilson – “Construction continues on </a:t>
            </a:r>
            <a:r>
              <a:rPr lang="en-US" dirty="0" err="1"/>
              <a:t>blackbox</a:t>
            </a:r>
            <a:r>
              <a:rPr lang="en-US" dirty="0"/>
              <a:t> and freshman gym”</a:t>
            </a:r>
          </a:p>
          <a:p>
            <a:r>
              <a:rPr lang="en-US" dirty="0"/>
              <a:t>The Rock -- Isaac </a:t>
            </a:r>
            <a:r>
              <a:rPr lang="en-US" dirty="0" err="1"/>
              <a:t>Yontz</a:t>
            </a:r>
            <a:r>
              <a:rPr lang="en-US" dirty="0"/>
              <a:t> – “CPS switches </a:t>
            </a:r>
            <a:r>
              <a:rPr lang="en-US" dirty="0" err="1"/>
              <a:t>substitue</a:t>
            </a:r>
            <a:r>
              <a:rPr lang="en-US" dirty="0"/>
              <a:t> service, experiences shortage”</a:t>
            </a:r>
          </a:p>
          <a:p>
            <a:r>
              <a:rPr lang="en-US" dirty="0"/>
              <a:t>Spotlight  -- Addy </a:t>
            </a:r>
            <a:r>
              <a:rPr lang="en-US" dirty="0" err="1"/>
              <a:t>Huwe</a:t>
            </a:r>
            <a:r>
              <a:rPr lang="en-US" dirty="0"/>
              <a:t>  -- “State law affects 2020-2021 calendar”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9483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07" y="433340"/>
            <a:ext cx="8229600" cy="1143000"/>
          </a:xfrm>
        </p:spPr>
        <p:txBody>
          <a:bodyPr/>
          <a:lstStyle/>
          <a:p>
            <a:r>
              <a:rPr lang="en-US" sz="4450" kern="1000" dirty="0"/>
              <a:t>Newspaper/Newsmagazine 2020</a:t>
            </a:r>
            <a:br>
              <a:rPr lang="en-US" sz="4450" kern="1000" dirty="0"/>
            </a:br>
            <a:r>
              <a:rPr lang="en-US" sz="4450" b="1" kern="1000" dirty="0"/>
              <a:t>Newsmagazine</a:t>
            </a:r>
            <a:r>
              <a:rPr lang="en-US" sz="4450" kern="1000" dirty="0"/>
              <a:t> </a:t>
            </a:r>
            <a:r>
              <a:rPr lang="en-US" sz="4450" b="1" kern="1000" dirty="0"/>
              <a:t>Page Design</a:t>
            </a:r>
            <a:endParaRPr lang="en-US" sz="4450" kern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07" y="2576945"/>
            <a:ext cx="8462357" cy="4023359"/>
          </a:xfrm>
        </p:spPr>
        <p:txBody>
          <a:bodyPr>
            <a:normAutofit/>
          </a:bodyPr>
          <a:lstStyle/>
          <a:p>
            <a:r>
              <a:rPr lang="en-US" dirty="0" err="1"/>
              <a:t>Hi_Life</a:t>
            </a:r>
            <a:r>
              <a:rPr lang="en-US" sz="2400" dirty="0"/>
              <a:t> -- </a:t>
            </a:r>
            <a:r>
              <a:rPr lang="en-US" dirty="0"/>
              <a:t>Audrey Badgerow</a:t>
            </a:r>
            <a:r>
              <a:rPr lang="en-US" sz="2400" dirty="0"/>
              <a:t> – “</a:t>
            </a:r>
            <a:r>
              <a:rPr lang="en-US" dirty="0"/>
              <a:t>Our House is on Fire</a:t>
            </a:r>
            <a:r>
              <a:rPr lang="en-US" sz="2400" dirty="0"/>
              <a:t>”</a:t>
            </a:r>
          </a:p>
          <a:p>
            <a:r>
              <a:rPr lang="en-US" dirty="0"/>
              <a:t>Central High Times</a:t>
            </a:r>
            <a:r>
              <a:rPr lang="en-US" sz="2400" dirty="0"/>
              <a:t> -- </a:t>
            </a:r>
            <a:r>
              <a:rPr lang="en-US" dirty="0"/>
              <a:t>Michelle Carnahan</a:t>
            </a:r>
            <a:r>
              <a:rPr lang="en-US" sz="2400" dirty="0"/>
              <a:t> – “</a:t>
            </a:r>
            <a:r>
              <a:rPr lang="en-US" dirty="0"/>
              <a:t>How Old Is Too Old for Trick-or-Treating?</a:t>
            </a:r>
            <a:r>
              <a:rPr lang="en-US" sz="2400" dirty="0"/>
              <a:t>”</a:t>
            </a:r>
          </a:p>
          <a:p>
            <a:r>
              <a:rPr lang="en-US" dirty="0"/>
              <a:t>The Northmen's Log</a:t>
            </a:r>
            <a:r>
              <a:rPr lang="en-US" sz="2400" dirty="0"/>
              <a:t> -- </a:t>
            </a:r>
            <a:r>
              <a:rPr lang="en-US" dirty="0" err="1"/>
              <a:t>Ivonee</a:t>
            </a:r>
            <a:r>
              <a:rPr lang="en-US" dirty="0"/>
              <a:t> Morales-Mejia</a:t>
            </a:r>
            <a:r>
              <a:rPr lang="en-US" sz="2400" dirty="0"/>
              <a:t> – “</a:t>
            </a:r>
            <a:r>
              <a:rPr lang="en-US" dirty="0"/>
              <a:t>To Track or Not to Track</a:t>
            </a:r>
            <a:r>
              <a:rPr lang="en-US" sz="2400" dirty="0"/>
              <a:t>”</a:t>
            </a:r>
          </a:p>
          <a:p>
            <a:r>
              <a:rPr lang="en-US" dirty="0"/>
              <a:t>U-Times</a:t>
            </a:r>
            <a:r>
              <a:rPr lang="en-US" sz="2400" dirty="0"/>
              <a:t> -- </a:t>
            </a:r>
            <a:r>
              <a:rPr lang="en-US" dirty="0"/>
              <a:t>Ian Feld and Eliot Fuller</a:t>
            </a:r>
            <a:r>
              <a:rPr lang="en-US" sz="2400" dirty="0"/>
              <a:t> – “</a:t>
            </a:r>
            <a:r>
              <a:rPr lang="en-US" dirty="0"/>
              <a:t>Today in politics</a:t>
            </a:r>
            <a:r>
              <a:rPr lang="en-US" sz="2400" dirty="0"/>
              <a:t>”</a:t>
            </a:r>
          </a:p>
          <a:p>
            <a:r>
              <a:rPr lang="en-US" dirty="0"/>
              <a:t>Le Journal</a:t>
            </a:r>
            <a:r>
              <a:rPr lang="en-US" sz="2400" dirty="0"/>
              <a:t> -- </a:t>
            </a:r>
            <a:r>
              <a:rPr lang="en-US" dirty="0"/>
              <a:t>Emma </a:t>
            </a:r>
            <a:r>
              <a:rPr lang="en-US" dirty="0" err="1"/>
              <a:t>Hutchin</a:t>
            </a:r>
            <a:r>
              <a:rPr lang="en-US" dirty="0"/>
              <a:t> and Maleah Downton</a:t>
            </a:r>
            <a:r>
              <a:rPr lang="en-US" sz="2400" dirty="0"/>
              <a:t> – “</a:t>
            </a:r>
            <a:r>
              <a:rPr lang="en-US" dirty="0"/>
              <a:t>Violence in Kansas City”</a:t>
            </a:r>
            <a:endParaRPr lang="en-US" sz="24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39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8154"/>
            <a:ext cx="8229600" cy="1143000"/>
          </a:xfrm>
        </p:spPr>
        <p:txBody>
          <a:bodyPr/>
          <a:lstStyle/>
          <a:p>
            <a:r>
              <a:rPr lang="en-US" sz="4450" dirty="0"/>
              <a:t>Newspaper/Newsmagazine 2020</a:t>
            </a:r>
            <a:br>
              <a:rPr lang="en-US" sz="4450" dirty="0"/>
            </a:br>
            <a:r>
              <a:rPr lang="en-US" sz="4450" b="1" dirty="0"/>
              <a:t>Opinion/Editorial</a:t>
            </a:r>
            <a:endParaRPr lang="en-US" sz="44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76387"/>
            <a:ext cx="8462357" cy="413973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The Rock -- Will Cover – “No education without representation: School board should include students as representatives”</a:t>
            </a:r>
          </a:p>
          <a:p>
            <a:pPr>
              <a:spcBef>
                <a:spcPts val="1200"/>
              </a:spcBef>
            </a:pPr>
            <a:r>
              <a:rPr lang="en-US" dirty="0"/>
              <a:t>The Globe -- Ivy Reed – “Diversity, Duplexes and the Middle Class”</a:t>
            </a:r>
          </a:p>
          <a:p>
            <a:pPr>
              <a:spcBef>
                <a:spcPts val="1200"/>
              </a:spcBef>
            </a:pPr>
            <a:r>
              <a:rPr lang="en-US" dirty="0"/>
              <a:t>The Wildcat -- Darby </a:t>
            </a:r>
            <a:r>
              <a:rPr lang="en-US" dirty="0" err="1"/>
              <a:t>Mostaffa</a:t>
            </a:r>
            <a:r>
              <a:rPr lang="en-US" dirty="0"/>
              <a:t> – “Schools should diversify curriculum to include LGBT history”</a:t>
            </a:r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4139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8154"/>
            <a:ext cx="8229600" cy="1143000"/>
          </a:xfrm>
        </p:spPr>
        <p:txBody>
          <a:bodyPr/>
          <a:lstStyle/>
          <a:p>
            <a:r>
              <a:rPr lang="en-US" sz="4450" dirty="0"/>
              <a:t>Newspaper/Newsmagazine 2020</a:t>
            </a:r>
            <a:br>
              <a:rPr lang="en-US" sz="4450" dirty="0"/>
            </a:br>
            <a:r>
              <a:rPr lang="en-US" sz="4450" b="1" dirty="0"/>
              <a:t>Sports Story</a:t>
            </a:r>
            <a:endParaRPr lang="en-US" sz="44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560" y="2552431"/>
            <a:ext cx="8036879" cy="4060404"/>
          </a:xfrm>
        </p:spPr>
        <p:txBody>
          <a:bodyPr>
            <a:normAutofit/>
          </a:bodyPr>
          <a:lstStyle/>
          <a:p>
            <a:r>
              <a:rPr lang="en-US" dirty="0"/>
              <a:t>The Rock -- Will Cover – “Boys' soccer vies for ultimate prize”</a:t>
            </a:r>
          </a:p>
          <a:p>
            <a:r>
              <a:rPr lang="en-US" dirty="0"/>
              <a:t>The Rock -- Ryan Choe – “QB focuses on faith, family and football”</a:t>
            </a:r>
          </a:p>
          <a:p>
            <a:r>
              <a:rPr lang="en-US" dirty="0"/>
              <a:t>The Wildcat -- Gracie Comer – “Athletes honor breast cancers awareness by wearing pink”</a:t>
            </a:r>
          </a:p>
          <a:p>
            <a:r>
              <a:rPr lang="en-US" dirty="0"/>
              <a:t>The Talon -- Rebecca Jones – “Girls Lacrosse State Champions”</a:t>
            </a:r>
          </a:p>
          <a:p>
            <a:r>
              <a:rPr lang="en-US" dirty="0"/>
              <a:t>Corral -- Sawyer </a:t>
            </a:r>
            <a:r>
              <a:rPr lang="en-US" dirty="0" err="1"/>
              <a:t>Lownsdale</a:t>
            </a:r>
            <a:r>
              <a:rPr lang="en-US" dirty="0"/>
              <a:t> – “No outlet for hockey players”</a:t>
            </a:r>
            <a:endParaRPr lang="en-US" i="1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39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2020</a:t>
            </a:r>
            <a:br>
              <a:rPr lang="en-US" dirty="0"/>
            </a:br>
            <a:r>
              <a:rPr lang="en-US" b="1" dirty="0"/>
              <a:t>Announcements Only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70094"/>
            <a:ext cx="7662864" cy="3267169"/>
          </a:xfrm>
        </p:spPr>
        <p:txBody>
          <a:bodyPr/>
          <a:lstStyle/>
          <a:p>
            <a:r>
              <a:rPr lang="en-US" dirty="0"/>
              <a:t>NTV News -- NTV Staff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90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2020</a:t>
            </a:r>
            <a:br>
              <a:rPr lang="en-US" dirty="0"/>
            </a:br>
            <a:r>
              <a:rPr lang="en-US" b="1" dirty="0"/>
              <a:t>Overall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3955"/>
            <a:ext cx="7662864" cy="3122775"/>
          </a:xfrm>
        </p:spPr>
        <p:txBody>
          <a:bodyPr>
            <a:normAutofit/>
          </a:bodyPr>
          <a:lstStyle/>
          <a:p>
            <a:r>
              <a:rPr lang="en-US" dirty="0"/>
              <a:t>Bearing News -- Staff </a:t>
            </a:r>
          </a:p>
          <a:p>
            <a:r>
              <a:rPr lang="en-US" dirty="0"/>
              <a:t>Le Journal Live -- Maleah Downton </a:t>
            </a:r>
          </a:p>
          <a:p>
            <a:r>
              <a:rPr lang="en-US" dirty="0"/>
              <a:t>Park Hill South News -- Avery Glover &amp; Staff </a:t>
            </a:r>
          </a:p>
          <a:p>
            <a:r>
              <a:rPr lang="en-US" dirty="0"/>
              <a:t>WG Echo -- Elise Keller </a:t>
            </a:r>
            <a:endParaRPr lang="en-US" i="1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69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2020 </a:t>
            </a:r>
            <a:br>
              <a:rPr lang="en-US" dirty="0"/>
            </a:br>
            <a:r>
              <a:rPr lang="en-US" b="1" dirty="0"/>
              <a:t>Blog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70579"/>
            <a:ext cx="8362604" cy="3742280"/>
          </a:xfrm>
        </p:spPr>
        <p:txBody>
          <a:bodyPr>
            <a:normAutofit/>
          </a:bodyPr>
          <a:lstStyle/>
          <a:p>
            <a:r>
              <a:rPr lang="en-US" dirty="0"/>
              <a:t>Dart News Online -- Amy Schaffer – “ABC Cafe: Chinese food for the soul”</a:t>
            </a:r>
          </a:p>
          <a:p>
            <a:r>
              <a:rPr lang="en-US" dirty="0"/>
              <a:t>Blue Jay Journal TV Online -- Kaden Meyer  -- “Kaden's BJJTV Blog”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8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2020 </a:t>
            </a:r>
            <a:br>
              <a:rPr lang="en-US" dirty="0"/>
            </a:br>
            <a:r>
              <a:rPr lang="en-US" b="1" dirty="0"/>
              <a:t>Breaking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70579"/>
            <a:ext cx="8362604" cy="3742280"/>
          </a:xfrm>
        </p:spPr>
        <p:txBody>
          <a:bodyPr>
            <a:normAutofit/>
          </a:bodyPr>
          <a:lstStyle/>
          <a:p>
            <a:r>
              <a:rPr lang="en-US" dirty="0"/>
              <a:t>Bearing News -- Audrey Novinger and Jared Geyer – “Modern mindsets aim to prevent history from repeating”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9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2020 </a:t>
            </a:r>
            <a:br>
              <a:rPr lang="en-US" dirty="0"/>
            </a:br>
            <a:r>
              <a:rPr lang="en-US" b="1" dirty="0"/>
              <a:t>Feature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77" y="2552008"/>
            <a:ext cx="8952807" cy="423117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The Globe -- Michael </a:t>
            </a:r>
            <a:r>
              <a:rPr lang="en-US" dirty="0" err="1"/>
              <a:t>Melinger</a:t>
            </a:r>
            <a:r>
              <a:rPr lang="en-US" dirty="0"/>
              <a:t> – “Clayton Graduate Claire </a:t>
            </a:r>
            <a:r>
              <a:rPr lang="en-US" dirty="0" err="1"/>
              <a:t>Saffitz</a:t>
            </a:r>
            <a:r>
              <a:rPr lang="en-US" dirty="0"/>
              <a:t> talks High School, Harvard and Gourmet Treats”</a:t>
            </a:r>
          </a:p>
          <a:p>
            <a:pPr>
              <a:spcBef>
                <a:spcPts val="600"/>
              </a:spcBef>
            </a:pPr>
            <a:r>
              <a:rPr lang="en-US" dirty="0"/>
              <a:t>Le Journal Live -- Morgan </a:t>
            </a:r>
            <a:r>
              <a:rPr lang="en-US" dirty="0" err="1"/>
              <a:t>Herriott</a:t>
            </a:r>
            <a:r>
              <a:rPr lang="en-US" dirty="0"/>
              <a:t> – “Married to Debate”</a:t>
            </a:r>
          </a:p>
          <a:p>
            <a:pPr>
              <a:spcBef>
                <a:spcPts val="600"/>
              </a:spcBef>
            </a:pPr>
            <a:r>
              <a:rPr lang="en-US" dirty="0"/>
              <a:t>The Signal -- Dana Beattie  -- “Ciera Cory Shines on and off the court”</a:t>
            </a:r>
          </a:p>
          <a:p>
            <a:pPr>
              <a:spcBef>
                <a:spcPts val="600"/>
              </a:spcBef>
            </a:pPr>
            <a:r>
              <a:rPr lang="en-US" dirty="0"/>
              <a:t>The Spirit -- Hunter Donelson – “Good Mourning: How the Truman Community Responded to Tragedy”</a:t>
            </a:r>
          </a:p>
          <a:p>
            <a:pPr>
              <a:spcBef>
                <a:spcPts val="600"/>
              </a:spcBef>
            </a:pPr>
            <a:r>
              <a:rPr lang="en-US" dirty="0"/>
              <a:t>WG Echo -- Jaden Fields and Ethan </a:t>
            </a:r>
            <a:r>
              <a:rPr lang="en-US" dirty="0" err="1"/>
              <a:t>Weihl</a:t>
            </a:r>
            <a:r>
              <a:rPr lang="en-US" dirty="0"/>
              <a:t> – “Students walkout to raise climate change awareness”</a:t>
            </a:r>
          </a:p>
          <a:p>
            <a:pPr>
              <a:spcBef>
                <a:spcPts val="600"/>
              </a:spcBef>
            </a:pPr>
            <a:r>
              <a:rPr lang="en-US" dirty="0"/>
              <a:t>Bearing News -- Bailey Stover – “Is it too late?”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8832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2020 </a:t>
            </a:r>
            <a:br>
              <a:rPr lang="en-US" dirty="0"/>
            </a:br>
            <a:r>
              <a:rPr lang="en-US" b="1" dirty="0"/>
              <a:t>Op-Ed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77" y="2552008"/>
            <a:ext cx="8952807" cy="423117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WG Echo -- Emily </a:t>
            </a:r>
            <a:r>
              <a:rPr lang="en-US" dirty="0" err="1"/>
              <a:t>Stisser</a:t>
            </a:r>
            <a:r>
              <a:rPr lang="en-US" dirty="0"/>
              <a:t> and Addie Palmquist – “Acceptance pressure transforms admissions process”</a:t>
            </a:r>
          </a:p>
          <a:p>
            <a:pPr>
              <a:spcBef>
                <a:spcPts val="600"/>
              </a:spcBef>
            </a:pPr>
            <a:r>
              <a:rPr lang="en-US" dirty="0"/>
              <a:t>WG Echo -- Elise Keller and Lindsey Bennett – “Curriculum change threatens 'block' class”</a:t>
            </a:r>
          </a:p>
          <a:p>
            <a:pPr>
              <a:spcBef>
                <a:spcPts val="600"/>
              </a:spcBef>
            </a:pPr>
            <a:r>
              <a:rPr lang="en-US" dirty="0"/>
              <a:t>Bearing News -- Ryan Choe and Riley Kerns – “Immediate action vital for protecting Earth's polar regions”</a:t>
            </a:r>
          </a:p>
          <a:p>
            <a:pPr>
              <a:spcBef>
                <a:spcPts val="600"/>
              </a:spcBef>
            </a:pPr>
            <a:r>
              <a:rPr lang="en-US" dirty="0"/>
              <a:t>THS Media Online -- Hunter Donelson, Aaron Renshaw and Adam Herrick – “Remembering Kobe Bryant”</a:t>
            </a:r>
          </a:p>
          <a:p>
            <a:pPr>
              <a:spcBef>
                <a:spcPts val="600"/>
              </a:spcBef>
            </a:pPr>
            <a:r>
              <a:rPr lang="en-US" dirty="0"/>
              <a:t>Le Journal Live -- Jenna </a:t>
            </a:r>
            <a:r>
              <a:rPr lang="en-US" dirty="0" err="1"/>
              <a:t>Barackman</a:t>
            </a:r>
            <a:r>
              <a:rPr lang="en-US" dirty="0"/>
              <a:t> – “Student-Athletes: Students First”</a:t>
            </a:r>
          </a:p>
          <a:p>
            <a:pPr>
              <a:spcBef>
                <a:spcPts val="600"/>
              </a:spcBef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0275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2020 </a:t>
            </a:r>
            <a:br>
              <a:rPr lang="en-US" dirty="0"/>
            </a:br>
            <a:r>
              <a:rPr lang="en-US" b="1" dirty="0"/>
              <a:t>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77" y="2552008"/>
            <a:ext cx="8952807" cy="423117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"Bearing News" -- Staff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1585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2020 </a:t>
            </a:r>
            <a:br>
              <a:rPr lang="en-US" dirty="0"/>
            </a:br>
            <a:r>
              <a:rPr lang="en-US" b="1" dirty="0"/>
              <a:t>Sports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96" y="2477194"/>
            <a:ext cx="8952807" cy="438080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The Globe -- Ella Cuneo – “Lady Hounds Prey on STEAM, Ritenour and </a:t>
            </a:r>
            <a:r>
              <a:rPr lang="en-US" dirty="0" err="1"/>
              <a:t>McCluer</a:t>
            </a:r>
            <a:r>
              <a:rPr lang="en-US" dirty="0"/>
              <a:t> in Tournament”</a:t>
            </a:r>
          </a:p>
          <a:p>
            <a:pPr>
              <a:spcBef>
                <a:spcPts val="600"/>
              </a:spcBef>
            </a:pPr>
            <a:r>
              <a:rPr lang="en-US" dirty="0"/>
              <a:t>Dart News Online -- Sophia </a:t>
            </a:r>
            <a:r>
              <a:rPr lang="en-US" dirty="0" err="1"/>
              <a:t>Rall</a:t>
            </a:r>
            <a:r>
              <a:rPr lang="en-US" dirty="0"/>
              <a:t> and  Amy Schaffer – “USWNT: Evening the playing field”</a:t>
            </a:r>
          </a:p>
          <a:p>
            <a:pPr>
              <a:spcBef>
                <a:spcPts val="600"/>
              </a:spcBef>
            </a:pPr>
            <a:r>
              <a:rPr lang="en-US" dirty="0"/>
              <a:t>Bearing News -- Anna Xu, Camryn DeVore and  Maddie Orr – “Girls' basketball wins regular season game against Ozark High School”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3006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 2020</a:t>
            </a:r>
            <a:br>
              <a:rPr lang="en-US" dirty="0"/>
            </a:br>
            <a:r>
              <a:rPr lang="en-US" b="1" dirty="0"/>
              <a:t>Academic Photo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13662"/>
            <a:ext cx="8229600" cy="1621788"/>
          </a:xfrm>
        </p:spPr>
        <p:txBody>
          <a:bodyPr>
            <a:normAutofit/>
          </a:bodyPr>
          <a:lstStyle/>
          <a:p>
            <a:r>
              <a:rPr lang="en-US" dirty="0"/>
              <a:t>Reflector -- Sophia </a:t>
            </a:r>
            <a:r>
              <a:rPr lang="en-US" dirty="0" err="1"/>
              <a:t>Spallo</a:t>
            </a:r>
            <a:r>
              <a:rPr lang="en-US" dirty="0"/>
              <a:t> – “Reflector”</a:t>
            </a:r>
          </a:p>
          <a:p>
            <a:r>
              <a:rPr lang="en-US" dirty="0"/>
              <a:t>The Wildcat -- Nicole Jeffrey – “Drone”</a:t>
            </a:r>
            <a:endParaRPr lang="en-US" i="1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46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 2020</a:t>
            </a:r>
            <a:br>
              <a:rPr lang="en-US" dirty="0"/>
            </a:br>
            <a:r>
              <a:rPr lang="en-US" b="1" dirty="0"/>
              <a:t>News Photo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949" y="2590905"/>
            <a:ext cx="8720051" cy="3921954"/>
          </a:xfrm>
        </p:spPr>
        <p:txBody>
          <a:bodyPr>
            <a:normAutofit/>
          </a:bodyPr>
          <a:lstStyle/>
          <a:p>
            <a:r>
              <a:rPr lang="en-US" dirty="0"/>
              <a:t>The Globe -- Michael </a:t>
            </a:r>
            <a:r>
              <a:rPr lang="en-US" dirty="0" err="1"/>
              <a:t>Melinger</a:t>
            </a:r>
            <a:r>
              <a:rPr lang="en-US" dirty="0"/>
              <a:t> – “Adam Schiff Presides”</a:t>
            </a:r>
          </a:p>
          <a:p>
            <a:r>
              <a:rPr lang="en-US" dirty="0"/>
              <a:t>The </a:t>
            </a:r>
            <a:r>
              <a:rPr lang="en-US" dirty="0" err="1"/>
              <a:t>Purgold</a:t>
            </a:r>
            <a:r>
              <a:rPr lang="en-US" dirty="0"/>
              <a:t> -- John Pham – “Chiefs AFC Championship Celebration”</a:t>
            </a:r>
          </a:p>
          <a:p>
            <a:r>
              <a:rPr lang="en-US" dirty="0"/>
              <a:t>The Talon -- Quinn </a:t>
            </a:r>
            <a:r>
              <a:rPr lang="en-US" dirty="0" err="1"/>
              <a:t>Vonder</a:t>
            </a:r>
            <a:r>
              <a:rPr lang="en-US" dirty="0"/>
              <a:t> Harr – “Popular city Graffiti wall”</a:t>
            </a:r>
          </a:p>
          <a:p>
            <a:r>
              <a:rPr lang="en-US" dirty="0"/>
              <a:t>Le Journal Live -- Emily Bukaty – “Taking Flight”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7380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 2020</a:t>
            </a:r>
            <a:br>
              <a:rPr lang="en-US" dirty="0"/>
            </a:br>
            <a:r>
              <a:rPr lang="en-US" b="1" dirty="0"/>
              <a:t>Photo Illustration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73228"/>
            <a:ext cx="8229600" cy="1603468"/>
          </a:xfrm>
        </p:spPr>
        <p:txBody>
          <a:bodyPr>
            <a:normAutofit/>
          </a:bodyPr>
          <a:lstStyle/>
          <a:p>
            <a:r>
              <a:rPr lang="en-US" dirty="0"/>
              <a:t>KHQ Today -- </a:t>
            </a:r>
            <a:r>
              <a:rPr lang="en-US" dirty="0" err="1"/>
              <a:t>McKenzi</a:t>
            </a:r>
            <a:r>
              <a:rPr lang="en-US" dirty="0"/>
              <a:t> Salyers – “Vaping Epidemic” </a:t>
            </a:r>
            <a:endParaRPr lang="en-US" i="1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58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2020</a:t>
            </a:r>
            <a:br>
              <a:rPr lang="en-US" dirty="0"/>
            </a:br>
            <a:r>
              <a:rPr lang="en-US" b="1" dirty="0"/>
              <a:t>Announcements/Video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70094"/>
            <a:ext cx="7662864" cy="3267169"/>
          </a:xfrm>
        </p:spPr>
        <p:txBody>
          <a:bodyPr/>
          <a:lstStyle/>
          <a:p>
            <a:r>
              <a:rPr lang="en-US" dirty="0"/>
              <a:t>KRHS TV News -- KRHS Sports TV News Staff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 2020</a:t>
            </a:r>
            <a:br>
              <a:rPr lang="en-US" dirty="0"/>
            </a:br>
            <a:r>
              <a:rPr lang="en-US" b="1" dirty="0"/>
              <a:t>Portrait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3572"/>
            <a:ext cx="8420470" cy="394854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WG Echo -- Addie Palmquist – “Coach Clifford Ice at first home game”</a:t>
            </a:r>
          </a:p>
          <a:p>
            <a:r>
              <a:rPr lang="en-US" dirty="0"/>
              <a:t>The Spectator -- Allison Meyer – “GRINNIN' AND WINNIN’”</a:t>
            </a:r>
          </a:p>
          <a:p>
            <a:r>
              <a:rPr lang="en-US" dirty="0"/>
              <a:t>The Northmen's Log -- Parker </a:t>
            </a:r>
            <a:r>
              <a:rPr lang="en-US" dirty="0" err="1"/>
              <a:t>Bensyl</a:t>
            </a:r>
            <a:r>
              <a:rPr lang="en-US" dirty="0"/>
              <a:t> – “Homecoming Royalty”</a:t>
            </a:r>
          </a:p>
          <a:p>
            <a:r>
              <a:rPr lang="en-US" dirty="0"/>
              <a:t>Bearing News -- Camryn DeVore – “Minimalism brings unobtrusive beauty”</a:t>
            </a:r>
          </a:p>
          <a:p>
            <a:r>
              <a:rPr lang="en-US" dirty="0"/>
              <a:t>The Clipper -- Tyler </a:t>
            </a:r>
            <a:r>
              <a:rPr lang="en-US" dirty="0" err="1"/>
              <a:t>Pedee</a:t>
            </a:r>
            <a:r>
              <a:rPr lang="en-US" dirty="0"/>
              <a:t> – “Moment in Time”</a:t>
            </a:r>
          </a:p>
          <a:p>
            <a:r>
              <a:rPr lang="en-US" dirty="0"/>
              <a:t>The Dart -- Claire Smith – “Star Spotlight: Ellie Hatley”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64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 2020 </a:t>
            </a:r>
            <a:br>
              <a:rPr lang="en-US" dirty="0"/>
            </a:br>
            <a:r>
              <a:rPr lang="en-US" b="1" dirty="0"/>
              <a:t>Sports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597607"/>
            <a:ext cx="8512233" cy="417726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The Spectator -- Allison Meyer – “Tilted”</a:t>
            </a:r>
          </a:p>
          <a:p>
            <a:pPr>
              <a:spcBef>
                <a:spcPts val="600"/>
              </a:spcBef>
            </a:pPr>
            <a:r>
              <a:rPr lang="en-US" dirty="0"/>
              <a:t>Aurora -- Hannah Wilhite – “Wind it Up”</a:t>
            </a:r>
          </a:p>
          <a:p>
            <a:pPr>
              <a:spcBef>
                <a:spcPts val="600"/>
              </a:spcBef>
            </a:pPr>
            <a:r>
              <a:rPr lang="en-US" dirty="0"/>
              <a:t>Odyssey -- </a:t>
            </a:r>
            <a:r>
              <a:rPr lang="en-US" dirty="0" err="1"/>
              <a:t>Klaira</a:t>
            </a:r>
            <a:r>
              <a:rPr lang="en-US" dirty="0"/>
              <a:t> </a:t>
            </a:r>
            <a:r>
              <a:rPr lang="en-US" dirty="0" err="1"/>
              <a:t>Motko</a:t>
            </a:r>
            <a:r>
              <a:rPr lang="en-US" dirty="0"/>
              <a:t> – “Cross country”</a:t>
            </a:r>
          </a:p>
          <a:p>
            <a:pPr>
              <a:spcBef>
                <a:spcPts val="600"/>
              </a:spcBef>
            </a:pPr>
            <a:r>
              <a:rPr lang="en-US" dirty="0"/>
              <a:t>Talon -- Makenzie Hooton – “Driving to the basket”</a:t>
            </a:r>
          </a:p>
          <a:p>
            <a:pPr>
              <a:spcBef>
                <a:spcPts val="600"/>
              </a:spcBef>
            </a:pPr>
            <a:r>
              <a:rPr lang="en-US" dirty="0"/>
              <a:t>Le Journal Live -- Ava Stoltz – “Face Time”</a:t>
            </a:r>
          </a:p>
          <a:p>
            <a:pPr>
              <a:spcBef>
                <a:spcPts val="600"/>
              </a:spcBef>
            </a:pPr>
            <a:r>
              <a:rPr lang="en-US" dirty="0"/>
              <a:t>WG Echo -- Jaden Fields – “Junior Julian Tilford challenges a Glendale player”</a:t>
            </a:r>
          </a:p>
          <a:p>
            <a:pPr>
              <a:spcBef>
                <a:spcPts val="600"/>
              </a:spcBef>
            </a:pPr>
            <a:r>
              <a:rPr lang="en-US" dirty="0"/>
              <a:t>Cambia -- Angelina Garcia – “</a:t>
            </a:r>
            <a:r>
              <a:rPr lang="en-US" dirty="0" err="1"/>
              <a:t>PowderPuff</a:t>
            </a:r>
            <a:r>
              <a:rPr lang="en-US" dirty="0"/>
              <a:t>”</a:t>
            </a:r>
          </a:p>
          <a:p>
            <a:pPr>
              <a:spcBef>
                <a:spcPts val="600"/>
              </a:spcBef>
            </a:pPr>
            <a:r>
              <a:rPr lang="en-US" dirty="0"/>
              <a:t>Odyssey Yearbook -- Eva Tracy – “Softball photo”</a:t>
            </a:r>
          </a:p>
          <a:p>
            <a:pPr>
              <a:spcBef>
                <a:spcPts val="600"/>
              </a:spcBef>
            </a:pPr>
            <a:r>
              <a:rPr lang="en-US" dirty="0"/>
              <a:t>U-Times -- Khloe' Fox – “With a 17-5”</a:t>
            </a:r>
            <a:endParaRPr lang="en-US" i="1" dirty="0"/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41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 2020</a:t>
            </a:r>
            <a:br>
              <a:rPr lang="en-US" dirty="0"/>
            </a:br>
            <a:r>
              <a:rPr lang="en-US" b="1" dirty="0"/>
              <a:t>Sports Feature/Reaction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6746"/>
            <a:ext cx="8229600" cy="413909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Le Journal Live -- Maggie McKinney – “Everybody Shout”</a:t>
            </a:r>
          </a:p>
          <a:p>
            <a:pPr>
              <a:spcBef>
                <a:spcPts val="600"/>
              </a:spcBef>
            </a:pPr>
            <a:r>
              <a:rPr lang="en-US" dirty="0"/>
              <a:t>Buccaneer -- Jalen </a:t>
            </a:r>
            <a:r>
              <a:rPr lang="en-US" dirty="0" err="1"/>
              <a:t>Eby</a:t>
            </a:r>
            <a:r>
              <a:rPr lang="en-US" dirty="0"/>
              <a:t> – “Friday Night Fog/Opening Spread”</a:t>
            </a:r>
          </a:p>
          <a:p>
            <a:pPr>
              <a:spcBef>
                <a:spcPts val="600"/>
              </a:spcBef>
            </a:pPr>
            <a:r>
              <a:rPr lang="en-US" dirty="0"/>
              <a:t>Le Flambeau -- Nina Trouvé – “Girl's Best Friend”</a:t>
            </a:r>
          </a:p>
          <a:p>
            <a:pPr>
              <a:spcBef>
                <a:spcPts val="600"/>
              </a:spcBef>
            </a:pPr>
            <a:r>
              <a:rPr lang="en-US" dirty="0"/>
              <a:t>Dart News Online -- Claudia Benge – “Sion game”</a:t>
            </a:r>
          </a:p>
          <a:p>
            <a:pPr>
              <a:spcBef>
                <a:spcPts val="600"/>
              </a:spcBef>
            </a:pPr>
            <a:r>
              <a:rPr lang="en-US" dirty="0"/>
              <a:t>The Wildcat -- Darby </a:t>
            </a:r>
            <a:r>
              <a:rPr lang="en-US" dirty="0" err="1"/>
              <a:t>Mostaffa</a:t>
            </a:r>
            <a:r>
              <a:rPr lang="en-US" dirty="0"/>
              <a:t> – “Volleyball Celebrate”</a:t>
            </a:r>
          </a:p>
          <a:p>
            <a:pPr>
              <a:spcBef>
                <a:spcPts val="600"/>
              </a:spcBef>
            </a:pPr>
            <a:r>
              <a:rPr lang="en-US" dirty="0"/>
              <a:t>Le Journal -- Maggie McKinney – “We've Got Spirit”</a:t>
            </a:r>
          </a:p>
          <a:p>
            <a:pPr>
              <a:spcBef>
                <a:spcPts val="600"/>
              </a:spcBef>
            </a:pPr>
            <a:r>
              <a:rPr lang="en-US" dirty="0"/>
              <a:t>The Gleam -- Destiny  Clayton – “All Smiles”</a:t>
            </a:r>
          </a:p>
          <a:p>
            <a:pPr>
              <a:spcBef>
                <a:spcPts val="600"/>
              </a:spcBef>
            </a:pPr>
            <a:r>
              <a:rPr lang="en-US" dirty="0"/>
              <a:t>The </a:t>
            </a:r>
            <a:r>
              <a:rPr lang="en-US" dirty="0" err="1"/>
              <a:t>Ayrie</a:t>
            </a:r>
            <a:r>
              <a:rPr lang="en-US" dirty="0"/>
              <a:t> -- Triston </a:t>
            </a:r>
            <a:r>
              <a:rPr lang="en-US" dirty="0" err="1"/>
              <a:t>Dohlman</a:t>
            </a:r>
            <a:r>
              <a:rPr lang="en-US" dirty="0"/>
              <a:t> – “Celebrating the win”</a:t>
            </a:r>
          </a:p>
          <a:p>
            <a:pPr>
              <a:spcBef>
                <a:spcPts val="600"/>
              </a:spcBef>
            </a:pPr>
            <a:r>
              <a:rPr lang="en-US" dirty="0"/>
              <a:t>Reflector -- Sophia </a:t>
            </a:r>
            <a:r>
              <a:rPr lang="en-US" dirty="0" err="1"/>
              <a:t>Spallo</a:t>
            </a:r>
            <a:r>
              <a:rPr lang="en-US" dirty="0"/>
              <a:t> – “Eyes on the prize”</a:t>
            </a:r>
          </a:p>
          <a:p>
            <a:pPr>
              <a:spcBef>
                <a:spcPts val="600"/>
              </a:spcBef>
            </a:pPr>
            <a:r>
              <a:rPr lang="en-US" dirty="0"/>
              <a:t>The Panther -- Kaylee Ohlson – “History Repeats”</a:t>
            </a:r>
          </a:p>
          <a:p>
            <a:pPr>
              <a:spcBef>
                <a:spcPts val="600"/>
              </a:spcBef>
            </a:pPr>
            <a:endParaRPr lang="en-US" i="1" dirty="0"/>
          </a:p>
          <a:p>
            <a:pPr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49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708946"/>
          </a:xfrm>
        </p:spPr>
        <p:txBody>
          <a:bodyPr/>
          <a:lstStyle/>
          <a:p>
            <a:r>
              <a:rPr lang="en-US" dirty="0"/>
              <a:t>Photo 2020</a:t>
            </a:r>
            <a:br>
              <a:rPr lang="en-US" dirty="0"/>
            </a:br>
            <a:r>
              <a:rPr lang="en-US" b="1" dirty="0"/>
              <a:t>Sports Feature/Reaction</a:t>
            </a:r>
            <a:br>
              <a:rPr lang="en-US" b="1" dirty="0"/>
            </a:br>
            <a:r>
              <a:rPr lang="en-US" b="1" dirty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6746"/>
            <a:ext cx="8229600" cy="413909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 err="1"/>
              <a:t>RayPec</a:t>
            </a:r>
            <a:r>
              <a:rPr lang="en-US" dirty="0"/>
              <a:t> Now -- Jennifer Aguilar – “Hug It Out”</a:t>
            </a:r>
          </a:p>
          <a:p>
            <a:pPr>
              <a:spcBef>
                <a:spcPts val="600"/>
              </a:spcBef>
            </a:pPr>
            <a:r>
              <a:rPr lang="en-US" dirty="0"/>
              <a:t>The </a:t>
            </a:r>
            <a:r>
              <a:rPr lang="en-US" dirty="0" err="1"/>
              <a:t>Purgold</a:t>
            </a:r>
            <a:r>
              <a:rPr lang="en-US" dirty="0"/>
              <a:t> -- Erika Gutierrez – “Hype Up, Warm Up”</a:t>
            </a:r>
          </a:p>
          <a:p>
            <a:pPr>
              <a:spcBef>
                <a:spcPts val="600"/>
              </a:spcBef>
            </a:pPr>
            <a:r>
              <a:rPr lang="en-US" dirty="0"/>
              <a:t>The Pinnacle -- Josie Orlando – “Lacrosse”</a:t>
            </a:r>
          </a:p>
          <a:p>
            <a:pPr>
              <a:spcBef>
                <a:spcPts val="600"/>
              </a:spcBef>
            </a:pPr>
            <a:r>
              <a:rPr lang="en-US" dirty="0"/>
              <a:t>Cambia -- Adrian Berry – “OP Pride”</a:t>
            </a:r>
          </a:p>
          <a:p>
            <a:pPr>
              <a:spcBef>
                <a:spcPts val="600"/>
              </a:spcBef>
            </a:pPr>
            <a:r>
              <a:rPr lang="en-US" dirty="0"/>
              <a:t>The Clipper -- Tyler </a:t>
            </a:r>
            <a:r>
              <a:rPr lang="en-US" dirty="0" err="1"/>
              <a:t>Pedee</a:t>
            </a:r>
            <a:r>
              <a:rPr lang="en-US" dirty="0"/>
              <a:t> – “Rush of Excitement”</a:t>
            </a:r>
          </a:p>
          <a:p>
            <a:pPr>
              <a:spcBef>
                <a:spcPts val="600"/>
              </a:spcBef>
            </a:pPr>
            <a:r>
              <a:rPr lang="en-US" dirty="0" err="1"/>
              <a:t>Troyian</a:t>
            </a:r>
            <a:r>
              <a:rPr lang="en-US" dirty="0"/>
              <a:t> -- Brenna Powers – “Softball”</a:t>
            </a:r>
          </a:p>
          <a:p>
            <a:pPr>
              <a:spcBef>
                <a:spcPts val="600"/>
              </a:spcBef>
            </a:pPr>
            <a:r>
              <a:rPr lang="en-US" dirty="0"/>
              <a:t>Eagle's View -- Ashton Overby – “Victory and Defeat” </a:t>
            </a:r>
            <a:endParaRPr lang="en-US" i="1" dirty="0"/>
          </a:p>
          <a:p>
            <a:pPr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65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 2020</a:t>
            </a:r>
            <a:br>
              <a:rPr lang="en-US" dirty="0"/>
            </a:br>
            <a:r>
              <a:rPr lang="en-US" b="1" dirty="0"/>
              <a:t>Student Life/Organizations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2742"/>
            <a:ext cx="8628611" cy="404829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Odyssey -- Kelsey Cowden – “Cohesive Cadence”</a:t>
            </a:r>
          </a:p>
          <a:p>
            <a:pPr>
              <a:spcBef>
                <a:spcPts val="1200"/>
              </a:spcBef>
            </a:pPr>
            <a:r>
              <a:rPr lang="en-US" dirty="0"/>
              <a:t>Echo -- Maeve Taylor – “Cover Cutline: Sophomore Emma Hendrick...”</a:t>
            </a:r>
          </a:p>
          <a:p>
            <a:pPr>
              <a:spcBef>
                <a:spcPts val="1200"/>
              </a:spcBef>
            </a:pPr>
            <a:r>
              <a:rPr lang="en-US" dirty="0"/>
              <a:t>Legacy -- Megan Hall – “Crowning the Queen”</a:t>
            </a:r>
          </a:p>
          <a:p>
            <a:pPr>
              <a:spcBef>
                <a:spcPts val="1200"/>
              </a:spcBef>
            </a:pPr>
            <a:r>
              <a:rPr lang="en-US" dirty="0"/>
              <a:t>Dial -- Albert Smith – “Even When Class”</a:t>
            </a:r>
          </a:p>
          <a:p>
            <a:pPr>
              <a:spcBef>
                <a:spcPts val="1200"/>
              </a:spcBef>
            </a:pPr>
            <a:r>
              <a:rPr lang="en-US" dirty="0"/>
              <a:t>The </a:t>
            </a:r>
            <a:r>
              <a:rPr lang="en-US" dirty="0" err="1"/>
              <a:t>Pirateer</a:t>
            </a:r>
            <a:r>
              <a:rPr lang="en-US" dirty="0"/>
              <a:t> -- Walker </a:t>
            </a:r>
            <a:r>
              <a:rPr lang="en-US" dirty="0" err="1"/>
              <a:t>Sperl</a:t>
            </a:r>
            <a:r>
              <a:rPr lang="en-US" dirty="0"/>
              <a:t> – “Holla for </a:t>
            </a:r>
            <a:r>
              <a:rPr lang="en-US" dirty="0" err="1"/>
              <a:t>Ohana</a:t>
            </a:r>
            <a:r>
              <a:rPr lang="en-US" dirty="0"/>
              <a:t>”</a:t>
            </a:r>
          </a:p>
          <a:p>
            <a:pPr>
              <a:spcBef>
                <a:spcPts val="1200"/>
              </a:spcBef>
            </a:pPr>
            <a:r>
              <a:rPr lang="en-US" dirty="0"/>
              <a:t>The Odyssey -- </a:t>
            </a:r>
            <a:r>
              <a:rPr lang="en-US" dirty="0" err="1"/>
              <a:t>Kirstyn</a:t>
            </a:r>
            <a:r>
              <a:rPr lang="en-US" dirty="0"/>
              <a:t> Crane – “Homecoming Candidates”</a:t>
            </a:r>
          </a:p>
          <a:p>
            <a:pPr>
              <a:spcBef>
                <a:spcPts val="1200"/>
              </a:spcBef>
            </a:pPr>
            <a:r>
              <a:rPr lang="en-US" dirty="0"/>
              <a:t>Cambia -- Christina Nguyen – “Mamma Mia!”</a:t>
            </a:r>
            <a:endParaRPr lang="en-US" i="1" dirty="0"/>
          </a:p>
          <a:p>
            <a:pPr>
              <a:spcBef>
                <a:spcPts val="1200"/>
              </a:spcBef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99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0"/>
            <a:ext cx="8229600" cy="1629433"/>
          </a:xfrm>
        </p:spPr>
        <p:txBody>
          <a:bodyPr/>
          <a:lstStyle/>
          <a:p>
            <a:r>
              <a:rPr lang="en-US" dirty="0"/>
              <a:t>Photo 2020</a:t>
            </a:r>
            <a:br>
              <a:rPr lang="en-US" dirty="0"/>
            </a:br>
            <a:r>
              <a:rPr lang="en-US" b="1" dirty="0"/>
              <a:t>Student Life/Organizations</a:t>
            </a:r>
            <a:br>
              <a:rPr lang="en-US" b="1" dirty="0"/>
            </a:br>
            <a:r>
              <a:rPr lang="en-US" b="1" dirty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2742"/>
            <a:ext cx="8628611" cy="404829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The Pinnacle -- Emily </a:t>
            </a:r>
            <a:r>
              <a:rPr lang="en-US" dirty="0" err="1"/>
              <a:t>Condra</a:t>
            </a:r>
            <a:r>
              <a:rPr lang="en-US" dirty="0"/>
              <a:t> – “Powder Puff”</a:t>
            </a:r>
          </a:p>
          <a:p>
            <a:pPr>
              <a:spcBef>
                <a:spcPts val="1200"/>
              </a:spcBef>
            </a:pPr>
            <a:r>
              <a:rPr lang="en-US" dirty="0"/>
              <a:t>Dial -- Isabel </a:t>
            </a:r>
            <a:r>
              <a:rPr lang="en-US" dirty="0" err="1"/>
              <a:t>Blumenhorst</a:t>
            </a:r>
            <a:r>
              <a:rPr lang="en-US" dirty="0"/>
              <a:t> – “School Spirit”</a:t>
            </a:r>
          </a:p>
          <a:p>
            <a:pPr>
              <a:spcBef>
                <a:spcPts val="1200"/>
              </a:spcBef>
            </a:pPr>
            <a:r>
              <a:rPr lang="en-US" dirty="0"/>
              <a:t>The Wildcat -- Lily Tyler – “Senior Scream”</a:t>
            </a:r>
          </a:p>
          <a:p>
            <a:pPr>
              <a:spcBef>
                <a:spcPts val="1200"/>
              </a:spcBef>
            </a:pPr>
            <a:r>
              <a:rPr lang="en-US" dirty="0"/>
              <a:t>Echo -- Zeke La </a:t>
            </a:r>
            <a:r>
              <a:rPr lang="en-US" dirty="0" err="1"/>
              <a:t>Mantia</a:t>
            </a:r>
            <a:r>
              <a:rPr lang="en-US" dirty="0"/>
              <a:t> – “</a:t>
            </a:r>
            <a:r>
              <a:rPr lang="pt-BR" dirty="0"/>
              <a:t>Senior Zia Massena, assistant director...”</a:t>
            </a:r>
          </a:p>
          <a:p>
            <a:pPr>
              <a:spcBef>
                <a:spcPts val="1200"/>
              </a:spcBef>
            </a:pPr>
            <a:r>
              <a:rPr lang="en-US" dirty="0"/>
              <a:t>Le Flambeau -- Nina Trouvé – “Shark Week”</a:t>
            </a:r>
          </a:p>
          <a:p>
            <a:pPr>
              <a:spcBef>
                <a:spcPts val="1200"/>
              </a:spcBef>
            </a:pPr>
            <a:r>
              <a:rPr lang="en-US" dirty="0"/>
              <a:t>The Pinnacle -- Emily </a:t>
            </a:r>
            <a:r>
              <a:rPr lang="en-US" dirty="0" err="1"/>
              <a:t>Condra</a:t>
            </a:r>
            <a:r>
              <a:rPr lang="en-US" dirty="0"/>
              <a:t> – “Special Olympics”</a:t>
            </a:r>
          </a:p>
          <a:p>
            <a:pPr>
              <a:spcBef>
                <a:spcPts val="1200"/>
              </a:spcBef>
            </a:pPr>
            <a:r>
              <a:rPr lang="en-US" dirty="0"/>
              <a:t>Corral -- Taylor Stern – “Tug of War”</a:t>
            </a:r>
          </a:p>
          <a:p>
            <a:pPr>
              <a:spcBef>
                <a:spcPts val="1200"/>
              </a:spcBef>
            </a:pPr>
            <a:r>
              <a:rPr lang="en-US" dirty="0"/>
              <a:t>The </a:t>
            </a:r>
            <a:r>
              <a:rPr lang="en-US" dirty="0" err="1"/>
              <a:t>Pirateer</a:t>
            </a:r>
            <a:r>
              <a:rPr lang="en-US" dirty="0"/>
              <a:t> -- Lauren Moore – “Two Peas in a Pod: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98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0"/>
            <a:ext cx="8229600" cy="1629433"/>
          </a:xfrm>
        </p:spPr>
        <p:txBody>
          <a:bodyPr/>
          <a:lstStyle/>
          <a:p>
            <a:r>
              <a:rPr lang="en-US" dirty="0"/>
              <a:t>Photo 2020</a:t>
            </a:r>
            <a:br>
              <a:rPr lang="en-US" dirty="0"/>
            </a:br>
            <a:r>
              <a:rPr lang="en-US" b="1" dirty="0"/>
              <a:t>Student Life/Organizations</a:t>
            </a:r>
            <a:br>
              <a:rPr lang="en-US" b="1" dirty="0"/>
            </a:br>
            <a:r>
              <a:rPr lang="en-US" b="1" dirty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628611" cy="417264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/>
              <a:t>Reflector -- Sophia </a:t>
            </a:r>
            <a:r>
              <a:rPr lang="en-US" dirty="0" err="1"/>
              <a:t>Spallo</a:t>
            </a:r>
            <a:r>
              <a:rPr lang="en-US" dirty="0"/>
              <a:t> – “Glow Your Spirit”</a:t>
            </a:r>
          </a:p>
          <a:p>
            <a:pPr>
              <a:spcBef>
                <a:spcPts val="1200"/>
              </a:spcBef>
            </a:pPr>
            <a:r>
              <a:rPr lang="en-US" dirty="0"/>
              <a:t>Aurora -- Alyssa Boos – “I Scream, Ice Cream”</a:t>
            </a:r>
          </a:p>
          <a:p>
            <a:pPr>
              <a:spcBef>
                <a:spcPts val="1200"/>
              </a:spcBef>
            </a:pPr>
            <a:r>
              <a:rPr lang="en-US" dirty="0" err="1"/>
              <a:t>RayPec</a:t>
            </a:r>
            <a:r>
              <a:rPr lang="en-US" dirty="0"/>
              <a:t> Now -- Sydney </a:t>
            </a:r>
            <a:r>
              <a:rPr lang="en-US" dirty="0" err="1"/>
              <a:t>Heriford</a:t>
            </a:r>
            <a:r>
              <a:rPr lang="en-US" dirty="0"/>
              <a:t> – “Oh Dear”</a:t>
            </a:r>
          </a:p>
          <a:p>
            <a:pPr>
              <a:spcBef>
                <a:spcPts val="1200"/>
              </a:spcBef>
            </a:pPr>
            <a:r>
              <a:rPr lang="en-US" dirty="0"/>
              <a:t>The Bell -- </a:t>
            </a:r>
            <a:r>
              <a:rPr lang="en-US" dirty="0" err="1"/>
              <a:t>Charlen</a:t>
            </a:r>
            <a:r>
              <a:rPr lang="en-US" dirty="0"/>
              <a:t> Nguyen – “Pump It Up”</a:t>
            </a:r>
          </a:p>
          <a:p>
            <a:pPr>
              <a:spcBef>
                <a:spcPts val="1200"/>
              </a:spcBef>
            </a:pPr>
            <a:r>
              <a:rPr lang="en-US" dirty="0"/>
              <a:t>LHSNews.net -- Emma McDonald – “Royal Ruckus”</a:t>
            </a:r>
          </a:p>
          <a:p>
            <a:pPr>
              <a:spcBef>
                <a:spcPts val="1200"/>
              </a:spcBef>
            </a:pPr>
            <a:r>
              <a:rPr lang="en-US" dirty="0" err="1"/>
              <a:t>RayPec</a:t>
            </a:r>
            <a:r>
              <a:rPr lang="en-US" dirty="0"/>
              <a:t> Now -- Kaylee Ohlson – “Senior Strong”</a:t>
            </a:r>
          </a:p>
          <a:p>
            <a:pPr>
              <a:spcBef>
                <a:spcPts val="1200"/>
              </a:spcBef>
            </a:pPr>
            <a:r>
              <a:rPr lang="en-US" dirty="0"/>
              <a:t>Legend Yearbook -- Jessica </a:t>
            </a:r>
            <a:r>
              <a:rPr lang="en-US" dirty="0" err="1"/>
              <a:t>Heslin</a:t>
            </a:r>
            <a:r>
              <a:rPr lang="en-US" dirty="0"/>
              <a:t> – “The Tradition Continues”</a:t>
            </a:r>
          </a:p>
          <a:p>
            <a:pPr>
              <a:spcBef>
                <a:spcPts val="1200"/>
              </a:spcBef>
            </a:pPr>
            <a:r>
              <a:rPr lang="en-US" dirty="0" err="1"/>
              <a:t>Howelltonian</a:t>
            </a:r>
            <a:r>
              <a:rPr lang="en-US" dirty="0"/>
              <a:t> -- Katie </a:t>
            </a:r>
            <a:r>
              <a:rPr lang="en-US" dirty="0" err="1"/>
              <a:t>Thuet</a:t>
            </a:r>
            <a:r>
              <a:rPr lang="en-US" dirty="0"/>
              <a:t> – “Breathtaking”</a:t>
            </a:r>
          </a:p>
          <a:p>
            <a:pPr>
              <a:spcBef>
                <a:spcPts val="1200"/>
              </a:spcBef>
            </a:pPr>
            <a:r>
              <a:rPr lang="en-US" dirty="0"/>
              <a:t>KHQ Today -- Anna </a:t>
            </a:r>
            <a:r>
              <a:rPr lang="en-US" dirty="0" err="1"/>
              <a:t>Gewin</a:t>
            </a:r>
            <a:r>
              <a:rPr lang="en-US" dirty="0"/>
              <a:t> – “The Silly Girls”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178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4028"/>
            <a:ext cx="8229600" cy="1143000"/>
          </a:xfrm>
        </p:spPr>
        <p:txBody>
          <a:bodyPr/>
          <a:lstStyle/>
          <a:p>
            <a:r>
              <a:rPr lang="en-US" dirty="0"/>
              <a:t>Radio/Podcast PSA</a:t>
            </a:r>
            <a:br>
              <a:rPr lang="en-US" dirty="0"/>
            </a:br>
            <a:r>
              <a:rPr lang="en-US" dirty="0"/>
              <a:t>2020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754" y="2126381"/>
            <a:ext cx="7662864" cy="449055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GVTV -- Gavin Bray – “GVTV Advertising Opportunities”</a:t>
            </a:r>
          </a:p>
          <a:p>
            <a:r>
              <a:rPr lang="en-US" dirty="0"/>
              <a:t>KRHS Radio -- </a:t>
            </a:r>
            <a:r>
              <a:rPr lang="en-US" dirty="0" err="1"/>
              <a:t>Obersy</a:t>
            </a:r>
            <a:r>
              <a:rPr lang="en-US" dirty="0"/>
              <a:t> Robles – “Teen Speeding PSA”</a:t>
            </a: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8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4028"/>
            <a:ext cx="8229600" cy="1617868"/>
          </a:xfrm>
        </p:spPr>
        <p:txBody>
          <a:bodyPr/>
          <a:lstStyle/>
          <a:p>
            <a:r>
              <a:rPr lang="en-US" dirty="0"/>
              <a:t>Radio/Podcast Promotional Announcement</a:t>
            </a:r>
            <a:br>
              <a:rPr lang="en-US" dirty="0"/>
            </a:br>
            <a:r>
              <a:rPr lang="en-US" dirty="0"/>
              <a:t>2020</a:t>
            </a:r>
            <a:br>
              <a:rPr lang="en-US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754" y="2126381"/>
            <a:ext cx="7662864" cy="449055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KRHS Radio -- Coby Nathaniel – “Bee Club Ad”</a:t>
            </a:r>
          </a:p>
          <a:p>
            <a:r>
              <a:rPr lang="en-US" dirty="0"/>
              <a:t>Eagle Media Productions -- Hayden Rowland and Jordan Casey – “Eagle Media Promotional Announcement”</a:t>
            </a:r>
          </a:p>
          <a:p>
            <a:r>
              <a:rPr lang="en-US" dirty="0"/>
              <a:t>KFTN 92.7 -- </a:t>
            </a:r>
            <a:r>
              <a:rPr lang="de-DE" dirty="0"/>
              <a:t>Lauren Brennecke and Hannah Gibbs – “</a:t>
            </a:r>
            <a:r>
              <a:rPr lang="en-US" dirty="0"/>
              <a:t>Game night promo”</a:t>
            </a: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90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4028"/>
            <a:ext cx="8229600" cy="1617868"/>
          </a:xfrm>
        </p:spPr>
        <p:txBody>
          <a:bodyPr/>
          <a:lstStyle/>
          <a:p>
            <a:r>
              <a:rPr lang="en-US" dirty="0"/>
              <a:t>Radio/Podcast Promotional Newscast/News Feature</a:t>
            </a:r>
            <a:br>
              <a:rPr lang="en-US" dirty="0"/>
            </a:br>
            <a:r>
              <a:rPr lang="en-US" dirty="0"/>
              <a:t>2020</a:t>
            </a:r>
            <a:br>
              <a:rPr lang="en-US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754" y="2126381"/>
            <a:ext cx="7662864" cy="449055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Voices of Webster -- Jackson Parks – “11.22.19”</a:t>
            </a:r>
          </a:p>
          <a:p>
            <a:r>
              <a:rPr lang="en-US" dirty="0"/>
              <a:t>KHQ Live -- Mike Owsley – “Civil Rights in Springfield Missouri”</a:t>
            </a:r>
          </a:p>
          <a:p>
            <a:r>
              <a:rPr lang="en-US" dirty="0" err="1"/>
              <a:t>EagleAir</a:t>
            </a:r>
            <a:r>
              <a:rPr lang="en-US" dirty="0"/>
              <a:t> Podcasts -- Emily Harris and Kelsey Satterfield – “Overthinking, Episode One”</a:t>
            </a:r>
          </a:p>
          <a:p>
            <a:r>
              <a:rPr lang="en-US" dirty="0" err="1"/>
              <a:t>EagleAir</a:t>
            </a:r>
            <a:r>
              <a:rPr lang="en-US" dirty="0"/>
              <a:t> Podcasts -- Emily Harris and Kelsey Satterfield – “Overthinking, Episode Two”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96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2020</a:t>
            </a:r>
            <a:br>
              <a:rPr lang="en-US" dirty="0"/>
            </a:br>
            <a:r>
              <a:rPr lang="en-US" b="1" dirty="0"/>
              <a:t>Newsmagazine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70094"/>
            <a:ext cx="7662864" cy="3267169"/>
          </a:xfrm>
        </p:spPr>
        <p:txBody>
          <a:bodyPr/>
          <a:lstStyle/>
          <a:p>
            <a:r>
              <a:rPr lang="en-US" dirty="0"/>
              <a:t>The Glendale 411-- Staff</a:t>
            </a:r>
          </a:p>
          <a:p>
            <a:r>
              <a:rPr lang="en-US" dirty="0"/>
              <a:t>Tiger Broadcast -- Emma </a:t>
            </a:r>
            <a:r>
              <a:rPr lang="en-US" dirty="0" err="1"/>
              <a:t>Oesterly</a:t>
            </a:r>
            <a:r>
              <a:rPr lang="en-US" dirty="0"/>
              <a:t> and Raegan Clark</a:t>
            </a:r>
          </a:p>
          <a:p>
            <a:r>
              <a:rPr lang="en-US" dirty="0"/>
              <a:t>Trojan TV News – Staff</a:t>
            </a:r>
          </a:p>
          <a:p>
            <a:r>
              <a:rPr lang="en-US" dirty="0"/>
              <a:t>Wildcat TV – Staff</a:t>
            </a:r>
          </a:p>
          <a:p>
            <a:r>
              <a:rPr lang="en-US" dirty="0"/>
              <a:t>Jag TV -- Jag TV Staff </a:t>
            </a:r>
          </a:p>
        </p:txBody>
      </p:sp>
    </p:spTree>
    <p:extLst>
      <p:ext uri="{BB962C8B-B14F-4D97-AF65-F5344CB8AC3E}">
        <p14:creationId xmlns:p14="http://schemas.microsoft.com/office/powerpoint/2010/main" val="108592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4028"/>
            <a:ext cx="8229600" cy="1617868"/>
          </a:xfrm>
        </p:spPr>
        <p:txBody>
          <a:bodyPr/>
          <a:lstStyle/>
          <a:p>
            <a:r>
              <a:rPr lang="en-US" dirty="0"/>
              <a:t>Radio/Podcast Promotional Talk Show</a:t>
            </a:r>
            <a:br>
              <a:rPr lang="en-US" dirty="0"/>
            </a:br>
            <a:r>
              <a:rPr lang="en-US" dirty="0"/>
              <a:t>2020</a:t>
            </a:r>
            <a:br>
              <a:rPr lang="en-US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754" y="2126381"/>
            <a:ext cx="7662864" cy="449055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KHQ Live -- Mike Owsley – “On The Trail with Sam Smith”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065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Yearbook 2020</a:t>
            </a:r>
            <a:br>
              <a:rPr lang="en-US" dirty="0"/>
            </a:br>
            <a:r>
              <a:rPr lang="en-US" dirty="0"/>
              <a:t>Overall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305878"/>
            <a:ext cx="8296102" cy="4552121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sz="2200" dirty="0"/>
              <a:t>Aurora 2019  </a:t>
            </a:r>
          </a:p>
          <a:p>
            <a:pPr>
              <a:spcBef>
                <a:spcPts val="1200"/>
              </a:spcBef>
            </a:pPr>
            <a:r>
              <a:rPr lang="en-US" sz="2200" dirty="0" err="1"/>
              <a:t>Ayrie</a:t>
            </a:r>
            <a:r>
              <a:rPr lang="en-US" sz="2200" dirty="0"/>
              <a:t> 2019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Buccaneer</a:t>
            </a:r>
          </a:p>
          <a:p>
            <a:pPr>
              <a:spcBef>
                <a:spcPts val="1200"/>
              </a:spcBef>
            </a:pPr>
            <a:r>
              <a:rPr lang="en-US" sz="2200" dirty="0" err="1"/>
              <a:t>Clamo</a:t>
            </a:r>
            <a:endParaRPr lang="en-US" sz="2200" dirty="0"/>
          </a:p>
          <a:p>
            <a:pPr>
              <a:spcBef>
                <a:spcPts val="1200"/>
              </a:spcBef>
            </a:pPr>
            <a:r>
              <a:rPr lang="en-US" sz="2200" dirty="0"/>
              <a:t>Dial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Flashback ‘19</a:t>
            </a:r>
          </a:p>
          <a:p>
            <a:pPr>
              <a:spcBef>
                <a:spcPts val="1200"/>
              </a:spcBef>
            </a:pPr>
            <a:r>
              <a:rPr lang="en-US" sz="2200" dirty="0" err="1"/>
              <a:t>Howelltonian</a:t>
            </a:r>
            <a:r>
              <a:rPr lang="en-US" sz="2200" dirty="0"/>
              <a:t> 2019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le Flambeau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Legacy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Ozark Echoes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56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0"/>
            <a:ext cx="8229600" cy="1629433"/>
          </a:xfrm>
        </p:spPr>
        <p:txBody>
          <a:bodyPr/>
          <a:lstStyle/>
          <a:p>
            <a:r>
              <a:rPr lang="en-US" dirty="0"/>
              <a:t>Yearbook 2020</a:t>
            </a:r>
            <a:br>
              <a:rPr lang="en-US" dirty="0"/>
            </a:br>
            <a:r>
              <a:rPr lang="en-US" dirty="0"/>
              <a:t>Overall</a:t>
            </a:r>
            <a:br>
              <a:rPr lang="en-US" dirty="0"/>
            </a:br>
            <a:r>
              <a:rPr lang="en-US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527069"/>
            <a:ext cx="8296102" cy="409901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200" dirty="0"/>
              <a:t>Teresian 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The Clipper 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The Eagle 2019 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The Panther 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The </a:t>
            </a:r>
            <a:r>
              <a:rPr lang="en-US" sz="2200" dirty="0" err="1"/>
              <a:t>Pirateer</a:t>
            </a:r>
            <a:endParaRPr lang="en-US" sz="2200" dirty="0"/>
          </a:p>
          <a:p>
            <a:pPr>
              <a:spcBef>
                <a:spcPts val="1200"/>
              </a:spcBef>
            </a:pPr>
            <a:r>
              <a:rPr lang="en-US" sz="2200" dirty="0"/>
              <a:t>Wolf Tracks 2019  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34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Yearbook 2020</a:t>
            </a:r>
            <a:br>
              <a:rPr lang="en-US" dirty="0"/>
            </a:br>
            <a:r>
              <a:rPr lang="en-US" dirty="0"/>
              <a:t>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568" y="2561469"/>
            <a:ext cx="7662864" cy="326716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Odyssey Yearbook -- Hailey Johnson – “Are We There Yet?”</a:t>
            </a:r>
          </a:p>
          <a:p>
            <a:r>
              <a:rPr lang="en-US" dirty="0"/>
              <a:t>South Paw -- Zach Cogswell – “August Sports”</a:t>
            </a:r>
          </a:p>
          <a:p>
            <a:r>
              <a:rPr lang="en-US" dirty="0" err="1"/>
              <a:t>Howelltonian</a:t>
            </a:r>
            <a:r>
              <a:rPr lang="en-US" dirty="0"/>
              <a:t> -- Andrea Lin – “C Team/JV Softball”</a:t>
            </a:r>
          </a:p>
          <a:p>
            <a:r>
              <a:rPr lang="en-US" dirty="0"/>
              <a:t>The Panther  -- </a:t>
            </a:r>
            <a:r>
              <a:rPr lang="en-US" dirty="0" err="1"/>
              <a:t>Kenzi</a:t>
            </a:r>
            <a:r>
              <a:rPr lang="en-US" dirty="0"/>
              <a:t> Jones – “Fall Divider”</a:t>
            </a:r>
          </a:p>
          <a:p>
            <a:r>
              <a:rPr lang="en-US" dirty="0"/>
              <a:t>The </a:t>
            </a:r>
            <a:r>
              <a:rPr lang="en-US" dirty="0" err="1"/>
              <a:t>Ayrie</a:t>
            </a:r>
            <a:r>
              <a:rPr lang="en-US" dirty="0"/>
              <a:t> -- Ella Bowers and Delaney Pierce – “The Party is on our Side”</a:t>
            </a:r>
          </a:p>
          <a:p>
            <a:r>
              <a:rPr lang="en-US" dirty="0"/>
              <a:t>The Shield –Aaron Melville – “Kenya Hear This?”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60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Yearbook 2020</a:t>
            </a:r>
            <a:br>
              <a:rPr lang="en-US" dirty="0"/>
            </a:br>
            <a:r>
              <a:rPr lang="en-US" b="1" dirty="0"/>
              <a:t>Mod/Infographic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43695"/>
            <a:ext cx="8229600" cy="4131425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Ayrie</a:t>
            </a:r>
            <a:r>
              <a:rPr lang="en-US" dirty="0"/>
              <a:t> -- Rylie Hutchison, Brooke Rowe and  Delaney Pierce – “Are you VSCO?”</a:t>
            </a:r>
          </a:p>
          <a:p>
            <a:r>
              <a:rPr lang="en-US" dirty="0"/>
              <a:t>The Teresian -- Sydney Swan – “</a:t>
            </a:r>
            <a:r>
              <a:rPr lang="en-US" dirty="0" err="1"/>
              <a:t>Gettin</a:t>
            </a:r>
            <a:r>
              <a:rPr lang="en-US" dirty="0"/>
              <a:t> in the swing of things”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49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Yearbook 2020</a:t>
            </a:r>
            <a:br>
              <a:rPr lang="en-US" dirty="0"/>
            </a:br>
            <a:r>
              <a:rPr lang="en-US" b="1" dirty="0"/>
              <a:t>Overall Theme/Concept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629" y="2493818"/>
            <a:ext cx="8819804" cy="4189615"/>
          </a:xfrm>
        </p:spPr>
        <p:txBody>
          <a:bodyPr>
            <a:normAutofit/>
          </a:bodyPr>
          <a:lstStyle/>
          <a:p>
            <a:r>
              <a:rPr lang="en-US" dirty="0"/>
              <a:t>Le Flambeau -- Rose Orrick and  Nina Trouvé – “Get This:”</a:t>
            </a:r>
          </a:p>
          <a:p>
            <a:r>
              <a:rPr lang="en-US" dirty="0"/>
              <a:t>The </a:t>
            </a:r>
            <a:r>
              <a:rPr lang="en-US" dirty="0" err="1"/>
              <a:t>Ayrie</a:t>
            </a:r>
            <a:r>
              <a:rPr lang="en-US" dirty="0"/>
              <a:t> -- Delaney Pierce and  Belle </a:t>
            </a:r>
            <a:r>
              <a:rPr lang="en-US" dirty="0" err="1"/>
              <a:t>Zubiri</a:t>
            </a:r>
            <a:r>
              <a:rPr lang="en-US" dirty="0"/>
              <a:t> – “Now That We Have Your Attention”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8167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7083"/>
            <a:ext cx="8229600" cy="1143000"/>
          </a:xfrm>
        </p:spPr>
        <p:txBody>
          <a:bodyPr/>
          <a:lstStyle/>
          <a:p>
            <a:r>
              <a:rPr lang="en-US" dirty="0"/>
              <a:t>Yearbook 2020</a:t>
            </a:r>
            <a:br>
              <a:rPr lang="en-US" dirty="0"/>
            </a:br>
            <a:r>
              <a:rPr lang="en-US" b="1" dirty="0"/>
              <a:t>Themed/Chronological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0962"/>
            <a:ext cx="8553635" cy="412785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Le Flambeau -- Lily </a:t>
            </a:r>
            <a:r>
              <a:rPr lang="en-US" dirty="0" err="1"/>
              <a:t>Henkle</a:t>
            </a:r>
            <a:r>
              <a:rPr lang="en-US" dirty="0"/>
              <a:t> – “Quarter One Update”</a:t>
            </a:r>
          </a:p>
          <a:p>
            <a:pPr>
              <a:spcBef>
                <a:spcPts val="600"/>
              </a:spcBef>
            </a:pPr>
            <a:r>
              <a:rPr lang="en-US" dirty="0"/>
              <a:t>The Clipper -- Reece Greenwood and  Lydia Miller – “Weathering the Storm”</a:t>
            </a:r>
          </a:p>
          <a:p>
            <a:pPr>
              <a:spcBef>
                <a:spcPts val="600"/>
              </a:spcBef>
            </a:pP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73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4894"/>
            <a:ext cx="8229600" cy="1143000"/>
          </a:xfrm>
        </p:spPr>
        <p:txBody>
          <a:bodyPr/>
          <a:lstStyle/>
          <a:p>
            <a:r>
              <a:rPr lang="en-US" dirty="0"/>
              <a:t>Yearbook 2020</a:t>
            </a:r>
            <a:br>
              <a:rPr lang="en-US" dirty="0"/>
            </a:br>
            <a:r>
              <a:rPr lang="en-US" b="1" dirty="0"/>
              <a:t>Traditional Package – Academics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8385"/>
            <a:ext cx="8358326" cy="352037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Cambia -- Zoe Saleem – “Encore Class”</a:t>
            </a:r>
          </a:p>
          <a:p>
            <a:pPr>
              <a:spcBef>
                <a:spcPts val="600"/>
              </a:spcBef>
            </a:pPr>
            <a:r>
              <a:rPr lang="en-US" dirty="0"/>
              <a:t>Dial -- </a:t>
            </a:r>
            <a:r>
              <a:rPr lang="en-US" dirty="0" err="1"/>
              <a:t>Nacim</a:t>
            </a:r>
            <a:r>
              <a:rPr lang="en-US" dirty="0"/>
              <a:t> Hassoun, Isabel </a:t>
            </a:r>
            <a:r>
              <a:rPr lang="en-US" dirty="0" err="1"/>
              <a:t>Blumenhorst</a:t>
            </a:r>
            <a:r>
              <a:rPr lang="en-US" dirty="0"/>
              <a:t> and Nathan Hill – “ESOL”</a:t>
            </a:r>
          </a:p>
          <a:p>
            <a:pPr>
              <a:spcBef>
                <a:spcPts val="600"/>
              </a:spcBef>
            </a:pPr>
            <a:r>
              <a:rPr lang="en-US" dirty="0"/>
              <a:t>Dial -- Tia Moore and Nathan Hill – “NAF”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07592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Yearbook 2020</a:t>
            </a:r>
            <a:br>
              <a:rPr lang="en-US" dirty="0"/>
            </a:br>
            <a:r>
              <a:rPr lang="en-US" b="1" dirty="0"/>
              <a:t>Traditional Package – Portraits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8057"/>
            <a:ext cx="8358326" cy="181966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Legacy -- Kennedy McGrath and Haley McAtee – “Caffeination Nation”</a:t>
            </a:r>
          </a:p>
          <a:p>
            <a:pPr>
              <a:spcBef>
                <a:spcPts val="600"/>
              </a:spcBef>
            </a:pPr>
            <a:r>
              <a:rPr lang="en-US" dirty="0"/>
              <a:t>The </a:t>
            </a:r>
            <a:r>
              <a:rPr lang="en-US" dirty="0" err="1"/>
              <a:t>Ayrie</a:t>
            </a:r>
            <a:r>
              <a:rPr lang="en-US" dirty="0"/>
              <a:t> -- </a:t>
            </a:r>
            <a:r>
              <a:rPr lang="en-US" dirty="0" err="1"/>
              <a:t>Mady</a:t>
            </a:r>
            <a:r>
              <a:rPr lang="en-US" dirty="0"/>
              <a:t> Glenn – “Entertaining Freshmen”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80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Yearbook 2020</a:t>
            </a:r>
            <a:br>
              <a:rPr lang="en-US" dirty="0"/>
            </a:br>
            <a:r>
              <a:rPr lang="en-US" b="1" dirty="0"/>
              <a:t>Traditional Package – Sports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11183"/>
            <a:ext cx="8358326" cy="3484817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US" dirty="0"/>
              <a:t>The </a:t>
            </a:r>
            <a:r>
              <a:rPr lang="en-US" dirty="0" err="1"/>
              <a:t>Ayrie</a:t>
            </a:r>
            <a:r>
              <a:rPr lang="en-US" dirty="0"/>
              <a:t> -- Makaila Mills, Jaiden </a:t>
            </a:r>
            <a:r>
              <a:rPr lang="en-US" dirty="0" err="1"/>
              <a:t>Serino</a:t>
            </a:r>
            <a:r>
              <a:rPr lang="en-US" dirty="0"/>
              <a:t> and  Delaney Pierce – “Finally Home”</a:t>
            </a:r>
          </a:p>
          <a:p>
            <a:pPr>
              <a:spcBef>
                <a:spcPts val="600"/>
              </a:spcBef>
            </a:pPr>
            <a:r>
              <a:rPr lang="en-US" dirty="0"/>
              <a:t>Heritage Yearbook -- Hunter Donelson – “Rivalry Football Game”</a:t>
            </a:r>
          </a:p>
          <a:p>
            <a:pPr>
              <a:spcBef>
                <a:spcPts val="600"/>
              </a:spcBef>
            </a:pPr>
            <a:r>
              <a:rPr lang="en-US" dirty="0"/>
              <a:t>Ozark Echoes -- Ally </a:t>
            </a:r>
            <a:r>
              <a:rPr lang="en-US" dirty="0" err="1"/>
              <a:t>Wenberg</a:t>
            </a:r>
            <a:r>
              <a:rPr lang="en-US" dirty="0"/>
              <a:t> -- The time is now </a:t>
            </a:r>
          </a:p>
          <a:p>
            <a:pPr>
              <a:spcBef>
                <a:spcPts val="600"/>
              </a:spcBef>
            </a:pPr>
            <a:r>
              <a:rPr lang="en-US" dirty="0"/>
              <a:t>Reflector -- </a:t>
            </a:r>
            <a:r>
              <a:rPr lang="de-DE" dirty="0"/>
              <a:t>Staff, Natalie Schumacher, &amp; Lucas Genrey – “</a:t>
            </a:r>
            <a:r>
              <a:rPr lang="en-US" dirty="0"/>
              <a:t>Too Much Talent”</a:t>
            </a:r>
          </a:p>
          <a:p>
            <a:pPr>
              <a:spcBef>
                <a:spcPts val="600"/>
              </a:spcBef>
            </a:pPr>
            <a:r>
              <a:rPr lang="en-US" dirty="0"/>
              <a:t>The Gleam -- Desmond Williams – “Varsity Football”</a:t>
            </a:r>
          </a:p>
          <a:p>
            <a:pPr>
              <a:spcBef>
                <a:spcPts val="600"/>
              </a:spcBef>
            </a:pPr>
            <a:r>
              <a:rPr lang="en-US" dirty="0"/>
              <a:t>The Gleam -- Logan Eckstein – “Wagon Wheel Win”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7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2020</a:t>
            </a:r>
            <a:br>
              <a:rPr lang="en-US" dirty="0"/>
            </a:br>
            <a:r>
              <a:rPr lang="en-US" b="1" dirty="0"/>
              <a:t>Commercial/PSA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1" y="2883386"/>
            <a:ext cx="8803178" cy="1504523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US" dirty="0"/>
              <a:t> Jag TV -- Reese Betts – “Don't Click ‘Send’”</a:t>
            </a:r>
          </a:p>
          <a:p>
            <a:pPr>
              <a:spcBef>
                <a:spcPts val="600"/>
              </a:spcBef>
            </a:pPr>
            <a:r>
              <a:rPr lang="en-US" dirty="0"/>
              <a:t>Wildcat TV -- Skylar Sherwood, Kaden Dillon and Skylar Boyle – “Chick-fil-A Commercial”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 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10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Yearbook 2020 </a:t>
            </a:r>
            <a:br>
              <a:rPr lang="en-US" dirty="0"/>
            </a:br>
            <a:r>
              <a:rPr lang="en-US" b="1" dirty="0"/>
              <a:t>Package </a:t>
            </a:r>
            <a:r>
              <a:rPr lang="en-US" dirty="0"/>
              <a:t>– Student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376" y="2558627"/>
            <a:ext cx="8509247" cy="409986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Flashback -- Will Andrews – “Haunted House”</a:t>
            </a:r>
          </a:p>
          <a:p>
            <a:pPr>
              <a:spcBef>
                <a:spcPts val="600"/>
              </a:spcBef>
            </a:pPr>
            <a:r>
              <a:rPr lang="en-US" dirty="0"/>
              <a:t>The </a:t>
            </a:r>
            <a:r>
              <a:rPr lang="en-US" dirty="0" err="1"/>
              <a:t>Purgold</a:t>
            </a:r>
            <a:r>
              <a:rPr lang="en-US" dirty="0"/>
              <a:t> -- Hannah Schuh – “Mary Poppins the Musical”</a:t>
            </a:r>
          </a:p>
          <a:p>
            <a:pPr>
              <a:spcBef>
                <a:spcPts val="600"/>
              </a:spcBef>
            </a:pPr>
            <a:r>
              <a:rPr lang="en-US" dirty="0"/>
              <a:t>Le Flambeau -- Olivia Pope – “</a:t>
            </a:r>
            <a:r>
              <a:rPr lang="en-US" dirty="0" err="1"/>
              <a:t>TikTok</a:t>
            </a:r>
            <a:r>
              <a:rPr lang="en-US" dirty="0"/>
              <a:t>”</a:t>
            </a:r>
          </a:p>
          <a:p>
            <a:pPr>
              <a:spcBef>
                <a:spcPts val="600"/>
              </a:spcBef>
            </a:pPr>
            <a:r>
              <a:rPr lang="en-US" dirty="0"/>
              <a:t>Dial --</a:t>
            </a:r>
            <a:r>
              <a:rPr lang="en-US" dirty="0" err="1"/>
              <a:t>Nacim</a:t>
            </a:r>
            <a:r>
              <a:rPr lang="en-US" dirty="0"/>
              <a:t> Hassoun and   Isabel </a:t>
            </a:r>
            <a:r>
              <a:rPr lang="en-US" dirty="0" err="1"/>
              <a:t>Blumenhorst</a:t>
            </a:r>
            <a:r>
              <a:rPr lang="en-US" dirty="0"/>
              <a:t> – “Women in Politics”</a:t>
            </a:r>
            <a:endParaRPr lang="en-US" i="1" dirty="0"/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40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Yearbook 2020 </a:t>
            </a:r>
            <a:br>
              <a:rPr lang="en-US" dirty="0"/>
            </a:br>
            <a:r>
              <a:rPr lang="en-US" b="1" dirty="0"/>
              <a:t>Overall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376" y="2558627"/>
            <a:ext cx="8509247" cy="409986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The Shield – Staff – “Retrospective” </a:t>
            </a:r>
            <a:endParaRPr lang="en-US" i="1" dirty="0"/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25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Yearbook 2020</a:t>
            </a:r>
            <a:br>
              <a:rPr lang="en-US" dirty="0"/>
            </a:br>
            <a:r>
              <a:rPr lang="en-US" b="1" dirty="0"/>
              <a:t>Writing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610" y="2543695"/>
            <a:ext cx="7998780" cy="3751088"/>
          </a:xfrm>
        </p:spPr>
        <p:txBody>
          <a:bodyPr>
            <a:normAutofit/>
          </a:bodyPr>
          <a:lstStyle/>
          <a:p>
            <a:r>
              <a:rPr lang="en-US" dirty="0"/>
              <a:t>Pinnacle -- Grace </a:t>
            </a:r>
            <a:r>
              <a:rPr lang="en-US" dirty="0" err="1"/>
              <a:t>Podjeski</a:t>
            </a:r>
            <a:r>
              <a:rPr lang="en-US" dirty="0"/>
              <a:t> and Anna </a:t>
            </a:r>
            <a:r>
              <a:rPr lang="en-US" dirty="0" err="1"/>
              <a:t>Thaier</a:t>
            </a:r>
            <a:r>
              <a:rPr lang="en-US" dirty="0"/>
              <a:t> – “A Walk Through My Shoes”</a:t>
            </a:r>
          </a:p>
          <a:p>
            <a:r>
              <a:rPr lang="en-US" dirty="0"/>
              <a:t>Legacy -- Claudia St. John – “Civil Air Patrol”</a:t>
            </a:r>
          </a:p>
          <a:p>
            <a:r>
              <a:rPr lang="en-US" dirty="0"/>
              <a:t>Predator -- Cameron Jones – “Graffiti”</a:t>
            </a:r>
          </a:p>
          <a:p>
            <a:r>
              <a:rPr lang="en-US" dirty="0"/>
              <a:t>Ozark Echoes -- Andrea Merritt – “New Beginning”</a:t>
            </a:r>
          </a:p>
          <a:p>
            <a:r>
              <a:rPr lang="en-US" dirty="0"/>
              <a:t>The </a:t>
            </a:r>
            <a:r>
              <a:rPr lang="en-US" dirty="0" err="1"/>
              <a:t>Pirateer</a:t>
            </a:r>
            <a:r>
              <a:rPr lang="en-US" dirty="0"/>
              <a:t> -- Emma Wisniewski – “Racking up the Ranks”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0106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0969"/>
            <a:ext cx="8229600" cy="1143000"/>
          </a:xfrm>
        </p:spPr>
        <p:txBody>
          <a:bodyPr/>
          <a:lstStyle/>
          <a:p>
            <a:r>
              <a:rPr lang="en-US" dirty="0"/>
              <a:t>Broadcast 2020 </a:t>
            </a:r>
            <a:br>
              <a:rPr lang="en-US" dirty="0"/>
            </a:br>
            <a:r>
              <a:rPr lang="en-US" b="1" dirty="0"/>
              <a:t>Human Interest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629" y="2552007"/>
            <a:ext cx="8869680" cy="4231178"/>
          </a:xfrm>
        </p:spPr>
        <p:txBody>
          <a:bodyPr>
            <a:normAutofit/>
          </a:bodyPr>
          <a:lstStyle/>
          <a:p>
            <a:r>
              <a:rPr lang="en-US" dirty="0"/>
              <a:t>KNET News -- Emma Reiser – “Georgia Barge as Ella”</a:t>
            </a:r>
          </a:p>
          <a:p>
            <a:r>
              <a:rPr lang="en-US" dirty="0"/>
              <a:t>Tiger Broadcast -- Emma </a:t>
            </a:r>
            <a:r>
              <a:rPr lang="en-US" dirty="0" err="1"/>
              <a:t>Oesterly</a:t>
            </a:r>
            <a:r>
              <a:rPr lang="en-US" dirty="0"/>
              <a:t> and Carly Roberts – “Pedal Up”</a:t>
            </a:r>
          </a:p>
          <a:p>
            <a:r>
              <a:rPr lang="en-US" dirty="0"/>
              <a:t>Greyhound News Network -- Ben </a:t>
            </a:r>
            <a:r>
              <a:rPr lang="en-US" dirty="0" err="1"/>
              <a:t>Evra</a:t>
            </a:r>
            <a:r>
              <a:rPr lang="en-US" dirty="0"/>
              <a:t>, Chance Williams and </a:t>
            </a:r>
            <a:r>
              <a:rPr lang="en-US" dirty="0" err="1"/>
              <a:t>Neema</a:t>
            </a:r>
            <a:r>
              <a:rPr lang="en-US" dirty="0"/>
              <a:t> </a:t>
            </a:r>
            <a:r>
              <a:rPr lang="en-US" dirty="0" err="1"/>
              <a:t>Naemi</a:t>
            </a:r>
            <a:r>
              <a:rPr lang="en-US" dirty="0"/>
              <a:t> --  “Street Art”</a:t>
            </a:r>
          </a:p>
          <a:p>
            <a:r>
              <a:rPr lang="en-US" dirty="0"/>
              <a:t>South Side Scoop -- Aidan Leeson, Kaitlyn Morris and  Jacob Womack – “Weston's Town Cat”</a:t>
            </a:r>
          </a:p>
          <a:p>
            <a:r>
              <a:rPr lang="en-US" dirty="0"/>
              <a:t>Wildcat TV -- Skylar Sherwood and Mariah Lawrence  -- “WWI Museum &amp; Memorial “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63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0969"/>
            <a:ext cx="8229600" cy="1143000"/>
          </a:xfrm>
        </p:spPr>
        <p:txBody>
          <a:bodyPr/>
          <a:lstStyle/>
          <a:p>
            <a:r>
              <a:rPr lang="en-US" dirty="0"/>
              <a:t>Broadcast 2020 </a:t>
            </a:r>
            <a:br>
              <a:rPr lang="en-US" dirty="0"/>
            </a:br>
            <a:r>
              <a:rPr lang="en-US" b="1" dirty="0"/>
              <a:t>Mini-Documentary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629" y="2552007"/>
            <a:ext cx="8869680" cy="4231178"/>
          </a:xfrm>
        </p:spPr>
        <p:txBody>
          <a:bodyPr>
            <a:normAutofit/>
          </a:bodyPr>
          <a:lstStyle/>
          <a:p>
            <a:r>
              <a:rPr lang="en-US" dirty="0"/>
              <a:t>Cutlass TV News -- Brady </a:t>
            </a:r>
            <a:r>
              <a:rPr lang="en-US" dirty="0" err="1"/>
              <a:t>Stegner</a:t>
            </a:r>
            <a:r>
              <a:rPr lang="en-US" dirty="0"/>
              <a:t> and Brooke Truman --  “Sports Injury Prevention”</a:t>
            </a:r>
          </a:p>
        </p:txBody>
      </p:sp>
    </p:spTree>
    <p:extLst>
      <p:ext uri="{BB962C8B-B14F-4D97-AF65-F5344CB8AC3E}">
        <p14:creationId xmlns:p14="http://schemas.microsoft.com/office/powerpoint/2010/main" val="348053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2020 </a:t>
            </a:r>
            <a:br>
              <a:rPr lang="en-US" dirty="0"/>
            </a:br>
            <a:r>
              <a:rPr lang="en-US" b="1" dirty="0"/>
              <a:t>News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851" y="2676698"/>
            <a:ext cx="8620298" cy="3948546"/>
          </a:xfrm>
        </p:spPr>
        <p:txBody>
          <a:bodyPr>
            <a:normAutofit/>
          </a:bodyPr>
          <a:lstStyle/>
          <a:p>
            <a:r>
              <a:rPr lang="en-US" dirty="0"/>
              <a:t>KPTV Panther Television -- </a:t>
            </a:r>
            <a:r>
              <a:rPr lang="en-US" dirty="0" err="1"/>
              <a:t>Raef</a:t>
            </a:r>
            <a:r>
              <a:rPr lang="en-US" dirty="0"/>
              <a:t> Bell – “Athletic Training”</a:t>
            </a:r>
          </a:p>
          <a:p>
            <a:r>
              <a:rPr lang="en-US" dirty="0"/>
              <a:t>KNET News -- Taylor Gilbert – “Trent Green Shopping Spree”</a:t>
            </a:r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spc="-100" dirty="0"/>
          </a:p>
        </p:txBody>
      </p:sp>
    </p:spTree>
    <p:extLst>
      <p:ext uri="{BB962C8B-B14F-4D97-AF65-F5344CB8AC3E}">
        <p14:creationId xmlns:p14="http://schemas.microsoft.com/office/powerpoint/2010/main" val="205309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2020</a:t>
            </a:r>
            <a:br>
              <a:rPr lang="en-US" dirty="0"/>
            </a:br>
            <a:r>
              <a:rPr lang="en-US" b="1" dirty="0"/>
              <a:t>News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8633"/>
            <a:ext cx="7662864" cy="3749040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WGEcho</a:t>
            </a:r>
            <a:r>
              <a:rPr lang="en-US" dirty="0"/>
              <a:t> -- Ethan </a:t>
            </a:r>
            <a:r>
              <a:rPr lang="en-US" dirty="0" err="1"/>
              <a:t>Weihl</a:t>
            </a:r>
            <a:r>
              <a:rPr lang="en-US" dirty="0"/>
              <a:t> – “Students walkout to raise climate change awareness”</a:t>
            </a:r>
          </a:p>
          <a:p>
            <a:r>
              <a:rPr lang="en-US" dirty="0"/>
              <a:t>Trojan TV News -- Soon Jen Pak – “Climate Rally”</a:t>
            </a:r>
          </a:p>
          <a:p>
            <a:r>
              <a:rPr lang="en-US" dirty="0"/>
              <a:t>Tiger Broadcast -- Raegan Clark, Kyle </a:t>
            </a:r>
            <a:r>
              <a:rPr lang="en-US" dirty="0" err="1"/>
              <a:t>Gerding</a:t>
            </a:r>
            <a:r>
              <a:rPr lang="en-US" dirty="0"/>
              <a:t> and Lena Nguyen – “</a:t>
            </a:r>
            <a:r>
              <a:rPr lang="en-US" dirty="0" err="1"/>
              <a:t>Instashopping</a:t>
            </a:r>
            <a:r>
              <a:rPr lang="en-US" dirty="0"/>
              <a:t>”</a:t>
            </a:r>
          </a:p>
          <a:p>
            <a:r>
              <a:rPr lang="sv-SE" dirty="0"/>
              <a:t>Channel 9 Flyover Jag TV -- </a:t>
            </a:r>
            <a:r>
              <a:rPr lang="en-US" dirty="0"/>
              <a:t>Emily Wilson – “Flyover For Teachers”</a:t>
            </a:r>
          </a:p>
          <a:p>
            <a:r>
              <a:rPr lang="en-US" dirty="0"/>
              <a:t>Jag TV -- Madelyn </a:t>
            </a:r>
            <a:r>
              <a:rPr lang="en-US" dirty="0" err="1"/>
              <a:t>Padget</a:t>
            </a:r>
            <a:r>
              <a:rPr lang="en-US"/>
              <a:t> – “BSSD Animation, Gaming Class”</a:t>
            </a:r>
            <a:endParaRPr lang="en-US" dirty="0"/>
          </a:p>
          <a:p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155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6554</TotalTime>
  <Words>2759</Words>
  <Application>Microsoft Office PowerPoint</Application>
  <PresentationFormat>On-screen Show (4:3)</PresentationFormat>
  <Paragraphs>286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Calibri</vt:lpstr>
      <vt:lpstr>Calisto MT</vt:lpstr>
      <vt:lpstr>Wingdings</vt:lpstr>
      <vt:lpstr>Genesis</vt:lpstr>
      <vt:lpstr>All-Missouri Awards</vt:lpstr>
      <vt:lpstr>Broadcast 2020 Announcements Only</vt:lpstr>
      <vt:lpstr>Broadcast 2020 Announcements/Video</vt:lpstr>
      <vt:lpstr>Broadcast 2020 Newsmagazine</vt:lpstr>
      <vt:lpstr>Broadcast 2020 Commercial/PSA</vt:lpstr>
      <vt:lpstr>Broadcast 2020  Human Interest Feature</vt:lpstr>
      <vt:lpstr>Broadcast 2020  Mini-Documentary</vt:lpstr>
      <vt:lpstr>Broadcast 2020  News Feature</vt:lpstr>
      <vt:lpstr>Broadcast 2020 News Story</vt:lpstr>
      <vt:lpstr>Broadcast 2020 Sports Broadcast</vt:lpstr>
      <vt:lpstr>Broadcast 2020 Sports Feature </vt:lpstr>
      <vt:lpstr>Newspaper 2020 Overall</vt:lpstr>
      <vt:lpstr>Newspaper/Newsmagazine 2020 Cartoon/Infographic</vt:lpstr>
      <vt:lpstr>Newspaper/Newsmagazine 2020 Entertainment Review</vt:lpstr>
      <vt:lpstr>Newspaper/Newsmagazine 2020 Feature Story</vt:lpstr>
      <vt:lpstr>Newspaper/Newsmagazine 2020 News Story </vt:lpstr>
      <vt:lpstr>Newspaper/Newsmagazine 2020 Newsmagazine Page Design</vt:lpstr>
      <vt:lpstr>Newspaper/Newsmagazine 2020 Opinion/Editorial</vt:lpstr>
      <vt:lpstr>Newspaper/Newsmagazine 2020 Sports Story</vt:lpstr>
      <vt:lpstr>Online 2020 Overall</vt:lpstr>
      <vt:lpstr>Online 2020  Blog</vt:lpstr>
      <vt:lpstr>Online 2020  Breaking News</vt:lpstr>
      <vt:lpstr>Online 2020  Feature Package</vt:lpstr>
      <vt:lpstr>Online 2020  Op-Ed Package</vt:lpstr>
      <vt:lpstr>Online 2020  Social Media</vt:lpstr>
      <vt:lpstr>Online 2020  Sports Package</vt:lpstr>
      <vt:lpstr>Photo 2020 Academic Photo</vt:lpstr>
      <vt:lpstr>Photo 2020 News Photo </vt:lpstr>
      <vt:lpstr>Photo 2020 Photo Illustration </vt:lpstr>
      <vt:lpstr>Photo 2020 Portrait</vt:lpstr>
      <vt:lpstr>Photo 2020  Sports Action</vt:lpstr>
      <vt:lpstr>Photo 2020 Sports Feature/Reaction</vt:lpstr>
      <vt:lpstr>Photo 2020 Sports Feature/Reaction Continued</vt:lpstr>
      <vt:lpstr>Photo 2020 Student Life/Organizations</vt:lpstr>
      <vt:lpstr>Photo 2020 Student Life/Organizations continued</vt:lpstr>
      <vt:lpstr>Photo 2020 Student Life/Organizations continued</vt:lpstr>
      <vt:lpstr>Radio/Podcast PSA 2020</vt:lpstr>
      <vt:lpstr>Radio/Podcast Promotional Announcement 2020 </vt:lpstr>
      <vt:lpstr>Radio/Podcast Promotional Newscast/News Feature 2020 </vt:lpstr>
      <vt:lpstr>Radio/Podcast Promotional Talk Show 2020 </vt:lpstr>
      <vt:lpstr>Yearbook 2020 Overall</vt:lpstr>
      <vt:lpstr>Yearbook 2020 Overall Continued</vt:lpstr>
      <vt:lpstr>Yearbook 2020 Design</vt:lpstr>
      <vt:lpstr>Yearbook 2020 Mod/Infographic</vt:lpstr>
      <vt:lpstr>Yearbook 2020 Overall Theme/Concept</vt:lpstr>
      <vt:lpstr>Yearbook 2020 Themed/Chronological Package</vt:lpstr>
      <vt:lpstr>Yearbook 2020 Traditional Package – Academics</vt:lpstr>
      <vt:lpstr>Yearbook 2020 Traditional Package – Portraits</vt:lpstr>
      <vt:lpstr>Yearbook 2020 Traditional Package – Sports</vt:lpstr>
      <vt:lpstr>Yearbook 2020  Package – Student Life</vt:lpstr>
      <vt:lpstr>Yearbook 2020  Overall Theme</vt:lpstr>
      <vt:lpstr>Yearbook 2020 Writing </vt:lpstr>
    </vt:vector>
  </TitlesOfParts>
  <Company>University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MIPA State Journalism Contest Awards Ceremony</dc:title>
  <dc:creator>Marissa Greteman</dc:creator>
  <cp:lastModifiedBy>Owner</cp:lastModifiedBy>
  <cp:revision>230</cp:revision>
  <cp:lastPrinted>2017-03-27T19:43:28Z</cp:lastPrinted>
  <dcterms:created xsi:type="dcterms:W3CDTF">2016-04-04T19:01:15Z</dcterms:created>
  <dcterms:modified xsi:type="dcterms:W3CDTF">2020-04-02T20:54:29Z</dcterms:modified>
</cp:coreProperties>
</file>